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</p:sldIdLst>
  <p:sldSz cx="28511500" cy="20159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D66AF"/>
    <a:srgbClr val="262B55"/>
    <a:srgbClr val="CF9A56"/>
    <a:srgbClr val="17528D"/>
    <a:srgbClr val="133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Coates" userId="224228be-ea13-4569-9f2d-ebce93467440" providerId="ADAL" clId="{B80DDEE6-08F8-429F-BA85-644C6B045810}"/>
    <pc:docChg chg="delSld modSld">
      <pc:chgData name="Karen Coates" userId="224228be-ea13-4569-9f2d-ebce93467440" providerId="ADAL" clId="{B80DDEE6-08F8-429F-BA85-644C6B045810}" dt="2022-04-21T02:37:54.330" v="1" actId="255"/>
      <pc:docMkLst>
        <pc:docMk/>
      </pc:docMkLst>
      <pc:sldChg chg="del">
        <pc:chgData name="Karen Coates" userId="224228be-ea13-4569-9f2d-ebce93467440" providerId="ADAL" clId="{B80DDEE6-08F8-429F-BA85-644C6B045810}" dt="2022-04-21T02:36:49.405" v="0" actId="2696"/>
        <pc:sldMkLst>
          <pc:docMk/>
          <pc:sldMk cId="3070332132" sldId="256"/>
        </pc:sldMkLst>
      </pc:sldChg>
      <pc:sldChg chg="modSp mod">
        <pc:chgData name="Karen Coates" userId="224228be-ea13-4569-9f2d-ebce93467440" providerId="ADAL" clId="{B80DDEE6-08F8-429F-BA85-644C6B045810}" dt="2022-04-21T02:37:54.330" v="1" actId="255"/>
        <pc:sldMkLst>
          <pc:docMk/>
          <pc:sldMk cId="2848949616" sldId="258"/>
        </pc:sldMkLst>
        <pc:spChg chg="mod">
          <ac:chgData name="Karen Coates" userId="224228be-ea13-4569-9f2d-ebce93467440" providerId="ADAL" clId="{B80DDEE6-08F8-429F-BA85-644C6B045810}" dt="2022-04-21T02:37:54.330" v="1" actId="255"/>
          <ac:spMkLst>
            <pc:docMk/>
            <pc:sldMk cId="2848949616" sldId="258"/>
            <ac:spMk id="11" creationId="{2C5A58A6-4F59-4063-8462-EB6F537AA1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363" y="3299280"/>
            <a:ext cx="24234775" cy="7018549"/>
          </a:xfrm>
        </p:spPr>
        <p:txBody>
          <a:bodyPr anchor="b"/>
          <a:lstStyle>
            <a:lvl1pPr algn="ctr"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938" y="10588491"/>
            <a:ext cx="21383625" cy="4867250"/>
          </a:xfrm>
        </p:spPr>
        <p:txBody>
          <a:bodyPr/>
          <a:lstStyle>
            <a:lvl1pPr marL="0" indent="0" algn="ctr">
              <a:buNone/>
              <a:defRPr sz="7055"/>
            </a:lvl1pPr>
            <a:lvl2pPr marL="1343985" indent="0" algn="ctr">
              <a:buNone/>
              <a:defRPr sz="5879"/>
            </a:lvl2pPr>
            <a:lvl3pPr marL="2687970" indent="0" algn="ctr">
              <a:buNone/>
              <a:defRPr sz="5291"/>
            </a:lvl3pPr>
            <a:lvl4pPr marL="4031955" indent="0" algn="ctr">
              <a:buNone/>
              <a:defRPr sz="4703"/>
            </a:lvl4pPr>
            <a:lvl5pPr marL="5375940" indent="0" algn="ctr">
              <a:buNone/>
              <a:defRPr sz="4703"/>
            </a:lvl5pPr>
            <a:lvl6pPr marL="6719926" indent="0" algn="ctr">
              <a:buNone/>
              <a:defRPr sz="4703"/>
            </a:lvl6pPr>
            <a:lvl7pPr marL="8063911" indent="0" algn="ctr">
              <a:buNone/>
              <a:defRPr sz="4703"/>
            </a:lvl7pPr>
            <a:lvl8pPr marL="9407896" indent="0" algn="ctr">
              <a:buNone/>
              <a:defRPr sz="4703"/>
            </a:lvl8pPr>
            <a:lvl9pPr marL="10751881" indent="0" algn="ctr">
              <a:buNone/>
              <a:defRPr sz="47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434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036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403544" y="1073315"/>
            <a:ext cx="6147792" cy="170843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0167" y="1073315"/>
            <a:ext cx="18086983" cy="170843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666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534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317" y="5025922"/>
            <a:ext cx="24591169" cy="8385858"/>
          </a:xfrm>
        </p:spPr>
        <p:txBody>
          <a:bodyPr anchor="b"/>
          <a:lstStyle>
            <a:lvl1pPr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5317" y="13491114"/>
            <a:ext cx="24591169" cy="4409925"/>
          </a:xfrm>
        </p:spPr>
        <p:txBody>
          <a:bodyPr/>
          <a:lstStyle>
            <a:lvl1pPr marL="0" indent="0">
              <a:buNone/>
              <a:defRPr sz="7055">
                <a:solidFill>
                  <a:schemeClr val="tx1"/>
                </a:solidFill>
              </a:defRPr>
            </a:lvl1pPr>
            <a:lvl2pPr marL="1343985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2pPr>
            <a:lvl3pPr marL="2687970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031955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4pPr>
            <a:lvl5pPr marL="5375940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5pPr>
            <a:lvl6pPr marL="671992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6pPr>
            <a:lvl7pPr marL="806391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7pPr>
            <a:lvl8pPr marL="940789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8pPr>
            <a:lvl9pPr marL="1075188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11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0165" y="5366577"/>
            <a:ext cx="12117388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3947" y="5366577"/>
            <a:ext cx="12117388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590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073320"/>
            <a:ext cx="24591169" cy="3896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882" y="4941919"/>
            <a:ext cx="12061699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3882" y="7363877"/>
            <a:ext cx="12061699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433948" y="4941919"/>
            <a:ext cx="12121101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433948" y="7363877"/>
            <a:ext cx="12121101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6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13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51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343978"/>
            <a:ext cx="9195701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1101" y="2902623"/>
            <a:ext cx="14433947" cy="14326427"/>
          </a:xfrm>
        </p:spPr>
        <p:txBody>
          <a:bodyPr/>
          <a:lstStyle>
            <a:lvl1pPr>
              <a:defRPr sz="9407"/>
            </a:lvl1pPr>
            <a:lvl2pPr>
              <a:defRPr sz="8231"/>
            </a:lvl2pPr>
            <a:lvl3pPr>
              <a:defRPr sz="7055"/>
            </a:lvl3pPr>
            <a:lvl4pPr>
              <a:defRPr sz="5879"/>
            </a:lvl4pPr>
            <a:lvl5pPr>
              <a:defRPr sz="5879"/>
            </a:lvl5pPr>
            <a:lvl6pPr>
              <a:defRPr sz="5879"/>
            </a:lvl6pPr>
            <a:lvl7pPr>
              <a:defRPr sz="5879"/>
            </a:lvl7pPr>
            <a:lvl8pPr>
              <a:defRPr sz="5879"/>
            </a:lvl8pPr>
            <a:lvl9pPr>
              <a:defRPr sz="58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3879" y="6047899"/>
            <a:ext cx="9195701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5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879" y="1343978"/>
            <a:ext cx="9195701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21101" y="2902623"/>
            <a:ext cx="14433947" cy="14326427"/>
          </a:xfrm>
        </p:spPr>
        <p:txBody>
          <a:bodyPr anchor="t"/>
          <a:lstStyle>
            <a:lvl1pPr marL="0" indent="0">
              <a:buNone/>
              <a:defRPr sz="9407"/>
            </a:lvl1pPr>
            <a:lvl2pPr marL="1343985" indent="0">
              <a:buNone/>
              <a:defRPr sz="8231"/>
            </a:lvl2pPr>
            <a:lvl3pPr marL="2687970" indent="0">
              <a:buNone/>
              <a:defRPr sz="7055"/>
            </a:lvl3pPr>
            <a:lvl4pPr marL="4031955" indent="0">
              <a:buNone/>
              <a:defRPr sz="5879"/>
            </a:lvl4pPr>
            <a:lvl5pPr marL="5375940" indent="0">
              <a:buNone/>
              <a:defRPr sz="5879"/>
            </a:lvl5pPr>
            <a:lvl6pPr marL="6719926" indent="0">
              <a:buNone/>
              <a:defRPr sz="5879"/>
            </a:lvl6pPr>
            <a:lvl7pPr marL="8063911" indent="0">
              <a:buNone/>
              <a:defRPr sz="5879"/>
            </a:lvl7pPr>
            <a:lvl8pPr marL="9407896" indent="0">
              <a:buNone/>
              <a:defRPr sz="5879"/>
            </a:lvl8pPr>
            <a:lvl9pPr marL="10751881" indent="0">
              <a:buNone/>
              <a:defRPr sz="587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3879" y="6047899"/>
            <a:ext cx="9195701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732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0166" y="1073320"/>
            <a:ext cx="24591169" cy="389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0166" y="5366577"/>
            <a:ext cx="24591169" cy="12791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0165" y="18685026"/>
            <a:ext cx="6415088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A0C45-8A3E-4171-A152-C949F558B464}" type="datetimeFigureOut">
              <a:rPr lang="en-AU" smtClean="0"/>
              <a:t>21/04/2022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44435" y="18685026"/>
            <a:ext cx="962263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136247" y="18685026"/>
            <a:ext cx="6415088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DD03B-1360-4043-8740-20353D735C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360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87970" rtl="0" eaLnBrk="1" latinLnBrk="0" hangingPunct="1">
        <a:lnSpc>
          <a:spcPct val="90000"/>
        </a:lnSpc>
        <a:spcBef>
          <a:spcPct val="0"/>
        </a:spcBef>
        <a:buNone/>
        <a:defRPr sz="129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1993" indent="-671993" algn="l" defTabSz="2687970" rtl="0" eaLnBrk="1" latinLnBrk="0" hangingPunct="1">
        <a:lnSpc>
          <a:spcPct val="90000"/>
        </a:lnSpc>
        <a:spcBef>
          <a:spcPts val="2940"/>
        </a:spcBef>
        <a:buFont typeface="Arial" panose="020B0604020202020204" pitchFamily="34" charset="0"/>
        <a:buChar char="•"/>
        <a:defRPr sz="8231" kern="1200">
          <a:solidFill>
            <a:schemeClr val="tx1"/>
          </a:solidFill>
          <a:latin typeface="+mn-lt"/>
          <a:ea typeface="+mn-ea"/>
          <a:cs typeface="+mn-cs"/>
        </a:defRPr>
      </a:lvl1pPr>
      <a:lvl2pPr marL="201597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7055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3pPr>
      <a:lvl4pPr marL="470394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604793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739191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73590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1007988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1423874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34398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68797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3pPr>
      <a:lvl4pPr marL="403195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537594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671992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06391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940789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075188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Map&#10;&#10;Description automatically generated">
            <a:extLst>
              <a:ext uri="{FF2B5EF4-FFF2-40B4-BE49-F238E27FC236}">
                <a16:creationId xmlns:a16="http://schemas.microsoft.com/office/drawing/2014/main" id="{C5A5F432-2CF3-4A65-8804-0A29A831D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298" y="3634896"/>
            <a:ext cx="22003200" cy="14670430"/>
          </a:xfrm>
          <a:prstGeom prst="rect">
            <a:avLst/>
          </a:prstGeom>
        </p:spPr>
      </p:pic>
      <p:pic>
        <p:nvPicPr>
          <p:cNvPr id="1026" name="Picture 2" descr="Royal Australasian College of Surgeons (RACS) Logo Vector">
            <a:extLst>
              <a:ext uri="{FF2B5EF4-FFF2-40B4-BE49-F238E27FC236}">
                <a16:creationId xmlns:a16="http://schemas.microsoft.com/office/drawing/2014/main" id="{4EB74AC5-608F-4E6A-B3DB-36FCE956A1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10" b="25745"/>
          <a:stretch/>
        </p:blipFill>
        <p:spPr bwMode="auto">
          <a:xfrm>
            <a:off x="19382794" y="415673"/>
            <a:ext cx="8724373" cy="222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E2A9CB-0E49-464C-A126-5F4A9DFE0ADA}"/>
              </a:ext>
            </a:extLst>
          </p:cNvPr>
          <p:cNvSpPr txBox="1"/>
          <p:nvPr/>
        </p:nvSpPr>
        <p:spPr>
          <a:xfrm>
            <a:off x="5997784" y="3398400"/>
            <a:ext cx="4796583" cy="2471422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NORTHERN TERRITORY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Darwin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Alice Springs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Katherine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 District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Tennant Creek</a:t>
            </a: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5A58A6-4F59-4063-8462-EB6F537AA1B3}"/>
              </a:ext>
            </a:extLst>
          </p:cNvPr>
          <p:cNvSpPr txBox="1"/>
          <p:nvPr/>
        </p:nvSpPr>
        <p:spPr>
          <a:xfrm>
            <a:off x="632924" y="16794147"/>
            <a:ext cx="16740665" cy="1794313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Sites in bold hold current verification status</a:t>
            </a:r>
          </a:p>
          <a:p>
            <a:r>
              <a:rPr lang="en-US" sz="2400" i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Sites in red are verified trauma systems</a:t>
            </a:r>
          </a:p>
          <a:p>
            <a:endParaRPr 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</a:t>
            </a:r>
            <a:r>
              <a:rPr lang="en-US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Formerly Royal Children’s Hospital and Mater Children’s Hospital, and Lady Cilento Children’s Hospital</a:t>
            </a:r>
            <a:endParaRPr lang="en-AU" sz="24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3489EA-7496-499A-A52E-59B9AECD60CB}"/>
              </a:ext>
            </a:extLst>
          </p:cNvPr>
          <p:cNvSpPr txBox="1"/>
          <p:nvPr/>
        </p:nvSpPr>
        <p:spPr>
          <a:xfrm>
            <a:off x="1676056" y="11461905"/>
            <a:ext cx="8116485" cy="2102090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262B5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WESTERN AUSTRALIA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Perth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Fremantle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Sir Charles Gairdner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Princess Margaret Hospital for Children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5140EB-6CF8-483E-8453-B8E38A448DEC}"/>
              </a:ext>
            </a:extLst>
          </p:cNvPr>
          <p:cNvSpPr txBox="1"/>
          <p:nvPr/>
        </p:nvSpPr>
        <p:spPr>
          <a:xfrm>
            <a:off x="9719407" y="12922017"/>
            <a:ext cx="7110199" cy="994094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SOUTH AUSTRALIA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Adelaide Hospital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1563AB-BD32-452F-B298-21E08260046D}"/>
              </a:ext>
            </a:extLst>
          </p:cNvPr>
          <p:cNvSpPr txBox="1"/>
          <p:nvPr/>
        </p:nvSpPr>
        <p:spPr>
          <a:xfrm>
            <a:off x="13448510" y="15646295"/>
            <a:ext cx="7110199" cy="994094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TASMANIA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Hobart Hospital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C9028D-DE93-48B7-AB51-5739C92DE7B8}"/>
              </a:ext>
            </a:extLst>
          </p:cNvPr>
          <p:cNvSpPr txBox="1"/>
          <p:nvPr/>
        </p:nvSpPr>
        <p:spPr>
          <a:xfrm>
            <a:off x="16631229" y="13572069"/>
            <a:ext cx="7110199" cy="1363426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Alfred Hospital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Melbourne Hospital</a:t>
            </a:r>
            <a:endParaRPr lang="en-A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A219E2-2F26-48EB-B6C1-F6C87AB72CBE}"/>
              </a:ext>
            </a:extLst>
          </p:cNvPr>
          <p:cNvSpPr txBox="1"/>
          <p:nvPr/>
        </p:nvSpPr>
        <p:spPr>
          <a:xfrm>
            <a:off x="761315" y="624740"/>
            <a:ext cx="13222160" cy="1896970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7200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Trauma verification sites</a:t>
            </a:r>
          </a:p>
          <a:p>
            <a:endParaRPr lang="en-US" sz="667" i="1" dirty="0">
              <a:solidFill>
                <a:srgbClr val="133F6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3200" i="1" dirty="0">
                <a:solidFill>
                  <a:srgbClr val="133F6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of March 2022</a:t>
            </a:r>
            <a:endParaRPr lang="en-AU" sz="2667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D261F-3D5C-4650-B5E6-89C4455C8F63}"/>
              </a:ext>
            </a:extLst>
          </p:cNvPr>
          <p:cNvSpPr txBox="1"/>
          <p:nvPr/>
        </p:nvSpPr>
        <p:spPr>
          <a:xfrm>
            <a:off x="16622838" y="3397476"/>
            <a:ext cx="9351070" cy="3948749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262B5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QUEENSLAND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 Children’s Hospital*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Gold Coast University Hospital</a:t>
            </a:r>
            <a:endParaRPr lang="en-A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Australian Army – 2nd General Health Battalion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Townsville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Mackay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Rockhampton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Nambour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Brisbane Women’s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Princess Alexandra Hospital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86871F-CA81-4477-8BC6-8E6EBD372BAC}"/>
              </a:ext>
            </a:extLst>
          </p:cNvPr>
          <p:cNvSpPr txBox="1"/>
          <p:nvPr/>
        </p:nvSpPr>
        <p:spPr>
          <a:xfrm>
            <a:off x="19382073" y="7465992"/>
            <a:ext cx="7110199" cy="4441192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1D66A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SOUTH WALES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Liverpool Hospital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Hunter Hospital</a:t>
            </a:r>
          </a:p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Westmead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North Shore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 George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 Vincent’s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Children’s Hospital at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Westmead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Royal Prince Alfred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Wollongong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Tamworth Hospital</a:t>
            </a: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264F44-A8C1-4553-A534-2C8F1349C1EB}"/>
              </a:ext>
            </a:extLst>
          </p:cNvPr>
          <p:cNvSpPr txBox="1"/>
          <p:nvPr/>
        </p:nvSpPr>
        <p:spPr>
          <a:xfrm>
            <a:off x="17477064" y="11896194"/>
            <a:ext cx="7110199" cy="994094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AUSTRALIAN CAPITAL TERRITORY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Canberra Hospital</a:t>
            </a:r>
            <a:endParaRPr lang="en-A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27119C-1A03-43EE-B392-8B85CF746C59}"/>
              </a:ext>
            </a:extLst>
          </p:cNvPr>
          <p:cNvSpPr txBox="1"/>
          <p:nvPr/>
        </p:nvSpPr>
        <p:spPr>
          <a:xfrm>
            <a:off x="22863031" y="16203314"/>
            <a:ext cx="7110199" cy="3948749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r>
              <a:rPr lang="en-US" sz="2800" b="1" dirty="0">
                <a:solidFill>
                  <a:srgbClr val="CF9A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ZEALAND</a:t>
            </a:r>
          </a:p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Waikato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Starship Children’s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Taranaki Base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Rotorua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Tauranga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Gisborne Hospital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Whakatane Hospital</a:t>
            </a:r>
          </a:p>
          <a:p>
            <a:r>
              <a:rPr lang="en-US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Zealand System Review</a:t>
            </a:r>
            <a:endParaRPr lang="en-AU" sz="2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4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ACS Document" ma:contentTypeID="0x0101000A92534E2047C048A078848B78D7E1610100FC0852C54BBE374C9AC9D4228E5F9119" ma:contentTypeVersion="30" ma:contentTypeDescription="" ma:contentTypeScope="" ma:versionID="8b318b5615b0954f43fa53fb28a73e67">
  <xsd:schema xmlns:xsd="http://www.w3.org/2001/XMLSchema" xmlns:xs="http://www.w3.org/2001/XMLSchema" xmlns:p="http://schemas.microsoft.com/office/2006/metadata/properties" xmlns:ns1="http://schemas.microsoft.com/sharepoint/v3" xmlns:ns2="0663046b-ba48-496e-85c9-b28194c6da69" xmlns:ns3="3e92a5b8-32df-4fe2-a973-9a9de6771d28" targetNamespace="http://schemas.microsoft.com/office/2006/metadata/properties" ma:root="true" ma:fieldsID="a02a6901b9b45f13bf9b139465c60fc7" ns1:_="" ns2:_="" ns3:_="">
    <xsd:import namespace="http://schemas.microsoft.com/sharepoint/v3"/>
    <xsd:import namespace="0663046b-ba48-496e-85c9-b28194c6da69"/>
    <xsd:import namespace="3e92a5b8-32df-4fe2-a973-9a9de6771d28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OBS_Solutions_Records_Capture" minOccurs="0"/>
                <xsd:element ref="ns2:DivisionDepartmentTaxHTField0" minOccurs="0"/>
                <xsd:element ref="ns2:Document_x0020_DescriptorTaxHTField0" minOccurs="0"/>
                <xsd:element ref="ns2:f6d9c0923ae7485f95fe8a10f40d9332" minOccurs="0"/>
                <xsd:element ref="ns1:SeoKeywords" minOccurs="0"/>
                <xsd:element ref="ns2:Meeting_x0020_Date" minOccurs="0"/>
                <xsd:element ref="ns2:Month" minOccurs="0"/>
                <xsd:element ref="ns2:Year" minOccurs="0"/>
                <xsd:element ref="ns3:RACS_x0020_ID" minOccurs="0"/>
                <xsd:element ref="ns3:RACS_ID2_ID" minOccurs="0"/>
                <xsd:element ref="ns3:RACS_x0020_ID_x003a__x0020_NameFullDesc" minOccurs="0"/>
                <xsd:element ref="ns3:RACS_ID2_ID0" minOccurs="0"/>
                <xsd:element ref="ns3:RACS_x0020_ID_x0020__x002d__x0020_From_x003a__x0020_NameFullDesc" minOccurs="0"/>
                <xsd:element ref="ns3:RACS_ID2_ID1" minOccurs="0"/>
                <xsd:element ref="ns3:RACS_x0020_ID_x0020__x002d__x0020_To_x003a__x0020_NameFullDesc" minOccurs="0"/>
                <xsd:element ref="ns2:Hospitals" minOccurs="0"/>
                <xsd:element ref="ns2:n52d2f5261ea48b1900e688f68d09288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eoKeywords" ma:index="14" nillable="true" ma:displayName="Meta Keywords" ma:description="Meta Keywords" ma:hidden="true" ma:internalName="SeoKeyword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63046b-ba48-496e-85c9-b28194c6da69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9699681-df79-41c5-8828-b4b9186702a1}" ma:internalName="TaxCatchAll" ma:readOnly="false" ma:showField="CatchAllData" ma:web="0663046b-ba48-496e-85c9-b28194c6da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49699681-df79-41c5-8828-b4b9186702a1}" ma:internalName="TaxCatchAllLabel" ma:readOnly="true" ma:showField="CatchAllDataLabel" ma:web="0663046b-ba48-496e-85c9-b28194c6da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BS_Solutions_Records_Capture" ma:index="10" nillable="true" ma:displayName="Automatic Declare Record" ma:description="Any Content Type with this field will automatically declare a Record when a major version is published" ma:internalName="OBS_Solutions_Records_Capture" ma:readOnly="false">
      <xsd:simpleType>
        <xsd:restriction base="dms:Text"/>
      </xsd:simpleType>
    </xsd:element>
    <xsd:element name="DivisionDepartmentTaxHTField0" ma:index="11" ma:taxonomy="true" ma:internalName="DivisionDepartmentTaxHTField0" ma:taxonomyFieldName="DivisionDepartment" ma:displayName="Division &amp; Department" ma:default="185;#Professional Standards|110e3f5f-e60c-43cd-9ffe-b706e14d41b6" ma:fieldId="{8ee66478-1b31-4582-9d05-6be6bcde4eb5}" ma:sspId="332ad5cf-e902-47c1-836b-54b4a7fe026d" ma:termSetId="d32c3b27-2227-4f97-93fe-0724f53433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_x0020_DescriptorTaxHTField0" ma:index="12" nillable="true" ma:taxonomy="true" ma:internalName="Document_x0020_DescriptorTaxHTField0" ma:taxonomyFieldName="Document_x0020_Descriptor" ma:displayName="Document Descriptor" ma:readOnly="false" ma:fieldId="{35b3f8bd-63e5-4113-bd69-a53cfadcaffc}" ma:sspId="332ad5cf-e902-47c1-836b-54b4a7fe026d" ma:termSetId="7d6c3a04-b400-4e51-8a0c-29370861e1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6d9c0923ae7485f95fe8a10f40d9332" ma:index="13" nillable="true" ma:displayName="Classification_0" ma:hidden="true" ma:internalName="f6d9c0923ae7485f95fe8a10f40d9332" ma:readOnly="false">
      <xsd:simpleType>
        <xsd:restriction base="dms:Note"/>
      </xsd:simpleType>
    </xsd:element>
    <xsd:element name="Meeting_x0020_Date" ma:index="17" nillable="true" ma:displayName="Meeting Date" ma:format="DateOnly" ma:internalName="Meeting_x0020_Date" ma:readOnly="false">
      <xsd:simpleType>
        <xsd:restriction base="dms:DateTime"/>
      </xsd:simpleType>
    </xsd:element>
    <xsd:element name="Month" ma:index="18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Year" ma:index="19" nillable="true" ma:displayName="Year" ma:format="Dropdown" ma:internalName="Year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2025"/>
        </xsd:restriction>
      </xsd:simpleType>
    </xsd:element>
    <xsd:element name="Hospitals" ma:index="27" nillable="true" ma:displayName="Hospitals" ma:format="Dropdown" ma:internalName="Hospitals">
      <xsd:simpleType>
        <xsd:restriction base="dms:Choice">
          <xsd:enumeration value="WA Sir Charles Gardner Hospital"/>
          <xsd:enumeration value="WA Royal Perth Hospital"/>
          <xsd:enumeration value="WA Princess Margaret Hospital"/>
          <xsd:enumeration value="WA Fremantle Hospital"/>
          <xsd:enumeration value="VIC The Epworth Richmond"/>
          <xsd:enumeration value="VIC The Alfred"/>
          <xsd:enumeration value="VIC TAC"/>
          <xsd:enumeration value="VIC Royal Melbourne"/>
          <xsd:enumeration value="VIC Royal Childrens"/>
          <xsd:enumeration value="Taree Manning Hospital"/>
          <xsd:enumeration value="QLD Townsville"/>
          <xsd:enumeration value="QLD Royal Children’s Hospital"/>
          <xsd:enumeration value="QLD RBWH"/>
          <xsd:enumeration value="QLD PAH"/>
          <xsd:enumeration value="QLD Nambour Hospital"/>
          <xsd:enumeration value="QLD Mackay Hospital"/>
          <xsd:enumeration value="Gold Coast University Hospital"/>
          <xsd:enumeration value="NZ Waikato Region"/>
          <xsd:enumeration value="NZ Waikato  Hospital"/>
          <xsd:enumeration value="NZ Tauranga Hospital"/>
          <xsd:enumeration value="NZ Taranaki Base Hospital"/>
          <xsd:enumeration value="NZ Starship"/>
          <xsd:enumeration value="NZ Rotorua Hospital"/>
          <xsd:enumeration value="NZ Midland DHB"/>
          <xsd:enumeration value="NT Royal Darwin Hospital"/>
          <xsd:enumeration value="NSW Westmead Childrens"/>
          <xsd:enumeration value="NSW Westmead"/>
          <xsd:enumeration value="NSW Sydney Children’s Hospital"/>
          <xsd:enumeration value="NSW St Vincent"/>
          <xsd:enumeration value="NSW St George"/>
          <xsd:enumeration value="NSW Royal Prince Alfred"/>
          <xsd:enumeration value="NSW Royal North Shore"/>
          <xsd:enumeration value="NSW Liverpool"/>
          <xsd:enumeration value="NSW John Hunter Hospital"/>
          <xsd:enumeration value="Lady Cilento Children'sHospital"/>
          <xsd:enumeration value="Dubbo Hospital"/>
          <xsd:enumeration value="ACT Canberra Hospital"/>
          <xsd:enumeration value="Adelaide Hospital"/>
        </xsd:restriction>
      </xsd:simpleType>
    </xsd:element>
    <xsd:element name="n52d2f5261ea48b1900e688f68d09288" ma:index="29" nillable="true" ma:taxonomy="true" ma:internalName="n52d2f5261ea48b1900e688f68d09288" ma:taxonomyFieldName="eCommittees" ma:displayName="eCommittees" ma:fieldId="{752d2f52-61ea-48b1-900e-688f68d09288}" ma:sspId="332ad5cf-e902-47c1-836b-54b4a7fe026d" ma:termSetId="bbc879c1-bf21-47fc-9b95-cf76d5452f4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92a5b8-32df-4fe2-a973-9a9de6771d28" elementFormDefault="qualified">
    <xsd:import namespace="http://schemas.microsoft.com/office/2006/documentManagement/types"/>
    <xsd:import namespace="http://schemas.microsoft.com/office/infopath/2007/PartnerControls"/>
    <xsd:element name="RACS_x0020_ID" ma:index="20" nillable="true" ma:displayName="RACS ID" ma:internalName="RACS_x0020_ID">
      <xsd:complexType>
        <xsd:simpleContent>
          <xsd:extension base="dms:BusinessDataPrimaryField">
            <xsd:attribute name="BdcField" type="xsd:string" fixed="RacsID"/>
            <xsd:attribute name="RelatedFieldWssStaticName" type="xsd:string" fixed="RACS_ID2_ID"/>
            <xsd:attribute name="SecondaryFieldBdcNames" type="xsd:string" fixed="13%20NameFullDesc%203"/>
            <xsd:attribute name="SecondaryFieldsWssStaticNames" type="xsd:string" fixed="40%20RACS%5Fx0020%5FID%5Fx003a%5F%5Fx0020%5FNameFullDesc%203"/>
            <xsd:attribute name="SystemInstance" type="xsd:string" fixed="DEXTER_RACS_ID"/>
            <xsd:attribute name="EntityNamespace" type="xsd:string" fixed="http://intranet.surgeons.org"/>
            <xsd:attribute name="EntityName" type="xsd:string" fixed="RACS_ID2"/>
            <xsd:attribute name="RelatedFieldBDCField" type="xsd:string" fixed=""/>
            <xsd:attribute name="Resolved" type="xsd:string" fixed="true"/>
          </xsd:extension>
        </xsd:simpleContent>
      </xsd:complexType>
    </xsd:element>
    <xsd:element name="RACS_ID2_ID" ma:index="21" nillable="true" ma:displayName="RACS_ID2_ID" ma:hidden="true" ma:internalName="RACS_ID2_ID">
      <xsd:complexType>
        <xsd:simpleContent>
          <xsd:extension base="dms:BusinessDataSecondaryField">
            <xsd:attribute name="BdcField" type="xsd:string" fixed="RACS_ID2_ID"/>
          </xsd:extension>
        </xsd:simpleContent>
      </xsd:complexType>
    </xsd:element>
    <xsd:element name="RACS_x0020_ID_x003a__x0020_NameFullDesc" ma:index="22" nillable="true" ma:displayName="RACS ID: NameFullDesc" ma:internalName="RACS_x0020_ID_x003a__x0020_NameFullDesc">
      <xsd:complexType>
        <xsd:simpleContent>
          <xsd:extension base="dms:BusinessDataSecondaryField">
            <xsd:attribute name="BdcField" type="xsd:string" fixed="NameFullDesc"/>
          </xsd:extension>
        </xsd:simpleContent>
      </xsd:complexType>
    </xsd:element>
    <xsd:element name="RACS_ID2_ID0" ma:index="23" nillable="true" ma:displayName="RACS_ID2_ID" ma:hidden="true" ma:internalName="RACS_ID2_ID0">
      <xsd:complexType>
        <xsd:simpleContent>
          <xsd:extension base="dms:BusinessDataSecondaryField">
            <xsd:attribute name="BdcField" type="xsd:string" fixed="RACS_ID2_ID"/>
          </xsd:extension>
        </xsd:simpleContent>
      </xsd:complexType>
    </xsd:element>
    <xsd:element name="RACS_x0020_ID_x0020__x002d__x0020_From_x003a__x0020_NameFullDesc" ma:index="24" nillable="true" ma:displayName="RACS ID - From: NameFullDesc" ma:internalName="RACS_x0020_ID_x0020__x002d__x0020_From_x003a__x0020_NameFullDesc">
      <xsd:complexType>
        <xsd:simpleContent>
          <xsd:extension base="dms:BusinessDataSecondaryField">
            <xsd:attribute name="BdcField" type="xsd:string" fixed="NameFullDesc"/>
          </xsd:extension>
        </xsd:simpleContent>
      </xsd:complexType>
    </xsd:element>
    <xsd:element name="RACS_ID2_ID1" ma:index="25" nillable="true" ma:displayName="RACS_ID2_ID" ma:hidden="true" ma:internalName="RACS_ID2_ID1">
      <xsd:complexType>
        <xsd:simpleContent>
          <xsd:extension base="dms:BusinessDataSecondaryField">
            <xsd:attribute name="BdcField" type="xsd:string" fixed="RACS_ID2_ID"/>
          </xsd:extension>
        </xsd:simpleContent>
      </xsd:complexType>
    </xsd:element>
    <xsd:element name="RACS_x0020_ID_x0020__x002d__x0020_To_x003a__x0020_NameFullDesc" ma:index="26" nillable="true" ma:displayName="RACS ID - To: NameFullDesc" ma:internalName="RACS_x0020_ID_x0020__x002d__x0020_To_x003a__x0020_NameFullDesc">
      <xsd:complexType>
        <xsd:simpleContent>
          <xsd:extension base="dms:BusinessDataSecondaryField">
            <xsd:attribute name="BdcField" type="xsd:string" fixed="NameFullDesc"/>
          </xsd:extension>
        </xsd:simple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ACS_ID2_ID xmlns="3e92a5b8-32df-4fe2-a973-9a9de6771d28">__bk8100130023000300130033006300</RACS_ID2_ID>
    <RACS_x0020_ID_x0020__x002d__x0020_From_x003a__x0020_NameFullDesc xmlns="3e92a5b8-32df-4fe2-a973-9a9de6771d28" xsi:nil="true"/>
    <Hospitals xmlns="0663046b-ba48-496e-85c9-b28194c6da69" xsi:nil="true"/>
    <RACS_x0020_ID_x003a__x0020_NameFullDesc xmlns="3e92a5b8-32df-4fe2-a973-9a9de6771d28">Trauma Verification Committee</RACS_x0020_ID_x003a__x0020_NameFullDesc>
    <DivisionDepartmentTaxHTField0 xmlns="0663046b-ba48-496e-85c9-b28194c6da6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Professional Standards</TermName>
          <TermId xmlns="http://schemas.microsoft.com/office/infopath/2007/PartnerControls">110e3f5f-e60c-43cd-9ffe-b706e14d41b6</TermId>
        </TermInfo>
      </Terms>
    </DivisionDepartmentTaxHTField0>
    <OBS_Solutions_Records_Capture xmlns="0663046b-ba48-496e-85c9-b28194c6da69" xsi:nil="true"/>
    <SeoKeywords xmlns="http://schemas.microsoft.com/sharepoint/v3" xsi:nil="true"/>
    <RACS_x0020_ID xmlns="3e92a5b8-32df-4fe2-a973-9a9de6771d28" Resolved="true">120136</RACS_x0020_ID>
    <f6d9c0923ae7485f95fe8a10f40d9332 xmlns="0663046b-ba48-496e-85c9-b28194c6da69" xsi:nil="true"/>
    <RACS_ID2_ID0 xmlns="3e92a5b8-32df-4fe2-a973-9a9de6771d28" xsi:nil="true"/>
    <TaxCatchAll xmlns="0663046b-ba48-496e-85c9-b28194c6da69">
      <Value>185</Value>
      <Value>180</Value>
    </TaxCatchAll>
    <Month xmlns="0663046b-ba48-496e-85c9-b28194c6da69" xsi:nil="true"/>
    <Meeting_x0020_Date xmlns="0663046b-ba48-496e-85c9-b28194c6da69" xsi:nil="true"/>
    <RACS_ID2_ID1 xmlns="3e92a5b8-32df-4fe2-a973-9a9de6771d28" xsi:nil="true"/>
    <RACS_x0020_ID_x0020__x002d__x0020_To_x003a__x0020_NameFullDesc xmlns="3e92a5b8-32df-4fe2-a973-9a9de6771d28" xsi:nil="true"/>
    <n52d2f5261ea48b1900e688f68d09288 xmlns="0663046b-ba48-496e-85c9-b28194c6da69">
      <Terms xmlns="http://schemas.microsoft.com/office/infopath/2007/PartnerControls"/>
    </n52d2f5261ea48b1900e688f68d09288>
    <Document_x0020_DescriptorTaxHTField0 xmlns="0663046b-ba48-496e-85c9-b28194c6da69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Map</TermName>
          <TermId xmlns="http://schemas.microsoft.com/office/infopath/2007/PartnerControls">5eb98a37-e99b-4415-b32e-3142529e1ffe</TermId>
        </TermInfo>
      </Terms>
    </Document_x0020_DescriptorTaxHTField0>
    <Year xmlns="0663046b-ba48-496e-85c9-b28194c6da69" xsi:nil="true"/>
  </documentManagement>
</p:properties>
</file>

<file path=customXml/itemProps1.xml><?xml version="1.0" encoding="utf-8"?>
<ds:datastoreItem xmlns:ds="http://schemas.openxmlformats.org/officeDocument/2006/customXml" ds:itemID="{9B2D97AD-8072-4E1F-8A55-6FD96F36C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663046b-ba48-496e-85c9-b28194c6da69"/>
    <ds:schemaRef ds:uri="3e92a5b8-32df-4fe2-a973-9a9de6771d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5FD9B0-7FA3-4411-9515-B557DBAD39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5963A-5D24-4B55-86F7-EA5D17B13B06}">
  <ds:schemaRefs>
    <ds:schemaRef ds:uri="http://schemas.openxmlformats.org/package/2006/metadata/core-properties"/>
    <ds:schemaRef ds:uri="http://schemas.microsoft.com/sharepoint/v3"/>
    <ds:schemaRef ds:uri="0663046b-ba48-496e-85c9-b28194c6da69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3e92a5b8-32df-4fe2-a973-9a9de6771d2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173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maps 2022-03-24</dc:title>
  <dc:creator>Cameron Palmer</dc:creator>
  <cp:lastModifiedBy>Karen Coates</cp:lastModifiedBy>
  <cp:revision>10</cp:revision>
  <dcterms:created xsi:type="dcterms:W3CDTF">2022-03-23T05:51:37Z</dcterms:created>
  <dcterms:modified xsi:type="dcterms:W3CDTF">2022-04-21T02:37:58Z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0x0101000A92534E2047C048A078848B78D7E1610100FC0852C54BBE374C9AC9D4228E5F9119</vt:lpwstr>
  </property>
  <property fmtid="{D5CDD505-2E9C-101B-9397-08002B2CF9AE}" pid="3" name="DivisionDepartment">
    <vt:lpwstr>185;#Professional Standards|110e3f5f-e60c-43cd-9ffe-b706e14d41b6</vt:lpwstr>
  </property>
  <property fmtid="{D5CDD505-2E9C-101B-9397-08002B2CF9AE}" pid="4" name="Document Descriptor">
    <vt:lpwstr>180;#Map|5eb98a37-e99b-4415-b32e-3142529e1ffe</vt:lpwstr>
  </property>
  <property fmtid="{D5CDD505-2E9C-101B-9397-08002B2CF9AE}" pid="5" name="eCommittees">
    <vt:lpwstr/>
  </property>
</Properties>
</file>