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16" r:id="rId5"/>
    <p:sldId id="326" r:id="rId6"/>
    <p:sldId id="261" r:id="rId7"/>
    <p:sldId id="329" r:id="rId8"/>
    <p:sldId id="342" r:id="rId9"/>
    <p:sldId id="330" r:id="rId10"/>
    <p:sldId id="331" r:id="rId11"/>
    <p:sldId id="343" r:id="rId12"/>
    <p:sldId id="337" r:id="rId13"/>
    <p:sldId id="335" r:id="rId14"/>
    <p:sldId id="338" r:id="rId15"/>
    <p:sldId id="339" r:id="rId16"/>
    <p:sldId id="340" r:id="rId17"/>
    <p:sldId id="345" r:id="rId18"/>
    <p:sldId id="344" r:id="rId19"/>
    <p:sldId id="3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95" userDrawn="1">
          <p15:clr>
            <a:srgbClr val="A4A3A4"/>
          </p15:clr>
        </p15:guide>
        <p15:guide id="4" pos="234" userDrawn="1">
          <p15:clr>
            <a:srgbClr val="A4A3A4"/>
          </p15:clr>
        </p15:guide>
        <p15:guide id="5" pos="74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888" autoAdjust="0"/>
  </p:normalViewPr>
  <p:slideViewPr>
    <p:cSldViewPr snapToGrid="0">
      <p:cViewPr varScale="1">
        <p:scale>
          <a:sx n="130" d="100"/>
          <a:sy n="130" d="100"/>
        </p:scale>
        <p:origin x="1458" y="96"/>
      </p:cViewPr>
      <p:guideLst>
        <p:guide orient="horz" pos="2160"/>
        <p:guide pos="3840"/>
        <p:guide orient="horz" pos="595"/>
        <p:guide pos="234"/>
        <p:guide pos="746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62C17-ED2E-468A-99A6-876547AE7A70}" type="datetimeFigureOut">
              <a:rPr lang="en-AU" smtClean="0"/>
              <a:t>31/07/2025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635FC-FF8E-4A3F-AD92-9E45FF94C58D}" type="slidenum">
              <a:rPr lang="en-AU" smtClean="0"/>
              <a:t>‹#›</a:t>
            </a:fld>
            <a:endParaRPr lang="en-AU"/>
          </a:p>
        </p:txBody>
      </p:sp>
    </p:spTree>
    <p:extLst>
      <p:ext uri="{BB962C8B-B14F-4D97-AF65-F5344CB8AC3E}">
        <p14:creationId xmlns:p14="http://schemas.microsoft.com/office/powerpoint/2010/main" val="391460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3862E6-A6CF-4C61-9AED-9BA7F529A664}" type="slidenum">
              <a:rPr lang="en-AU" smtClean="0"/>
              <a:t>1</a:t>
            </a:fld>
            <a:endParaRPr lang="en-AU"/>
          </a:p>
        </p:txBody>
      </p:sp>
    </p:spTree>
    <p:extLst>
      <p:ext uri="{BB962C8B-B14F-4D97-AF65-F5344CB8AC3E}">
        <p14:creationId xmlns:p14="http://schemas.microsoft.com/office/powerpoint/2010/main" val="15881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B9635FC-FF8E-4A3F-AD92-9E45FF94C58D}" type="slidenum">
              <a:rPr lang="en-AU" smtClean="0"/>
              <a:t>10</a:t>
            </a:fld>
            <a:endParaRPr lang="en-AU"/>
          </a:p>
        </p:txBody>
      </p:sp>
    </p:spTree>
    <p:extLst>
      <p:ext uri="{BB962C8B-B14F-4D97-AF65-F5344CB8AC3E}">
        <p14:creationId xmlns:p14="http://schemas.microsoft.com/office/powerpoint/2010/main" val="423162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11</a:t>
            </a:fld>
            <a:endParaRPr lang="en-AU"/>
          </a:p>
        </p:txBody>
      </p:sp>
    </p:spTree>
    <p:extLst>
      <p:ext uri="{BB962C8B-B14F-4D97-AF65-F5344CB8AC3E}">
        <p14:creationId xmlns:p14="http://schemas.microsoft.com/office/powerpoint/2010/main" val="409692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12</a:t>
            </a:fld>
            <a:endParaRPr lang="en-AU"/>
          </a:p>
        </p:txBody>
      </p:sp>
    </p:spTree>
    <p:extLst>
      <p:ext uri="{BB962C8B-B14F-4D97-AF65-F5344CB8AC3E}">
        <p14:creationId xmlns:p14="http://schemas.microsoft.com/office/powerpoint/2010/main" val="132517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13</a:t>
            </a:fld>
            <a:endParaRPr lang="en-AU"/>
          </a:p>
        </p:txBody>
      </p:sp>
    </p:spTree>
    <p:extLst>
      <p:ext uri="{BB962C8B-B14F-4D97-AF65-F5344CB8AC3E}">
        <p14:creationId xmlns:p14="http://schemas.microsoft.com/office/powerpoint/2010/main" val="3642056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239F6-463A-752C-D410-52048174E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9F452-E7E9-17C9-59F2-42316E00B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8B33C-317C-1801-8696-DCDEED2BB3A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DDFFA2B-540B-0427-BF9A-8C50014D57C7}"/>
              </a:ext>
            </a:extLst>
          </p:cNvPr>
          <p:cNvSpPr>
            <a:spLocks noGrp="1"/>
          </p:cNvSpPr>
          <p:nvPr>
            <p:ph type="sldNum" sz="quarter" idx="5"/>
          </p:nvPr>
        </p:nvSpPr>
        <p:spPr/>
        <p:txBody>
          <a:bodyPr/>
          <a:lstStyle/>
          <a:p>
            <a:fld id="{FB9635FC-FF8E-4A3F-AD92-9E45FF94C58D}" type="slidenum">
              <a:rPr lang="en-AU" smtClean="0"/>
              <a:t>14</a:t>
            </a:fld>
            <a:endParaRPr lang="en-AU"/>
          </a:p>
        </p:txBody>
      </p:sp>
    </p:spTree>
    <p:extLst>
      <p:ext uri="{BB962C8B-B14F-4D97-AF65-F5344CB8AC3E}">
        <p14:creationId xmlns:p14="http://schemas.microsoft.com/office/powerpoint/2010/main" val="167425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50DAD-296A-DE4C-0BD1-648F3576B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D2112-E493-1F40-C1FE-FBABF8193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FC1DC-7178-BDD5-414D-3731A7E081F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1D589C4-46A3-F212-008C-0BED478A93DB}"/>
              </a:ext>
            </a:extLst>
          </p:cNvPr>
          <p:cNvSpPr>
            <a:spLocks noGrp="1"/>
          </p:cNvSpPr>
          <p:nvPr>
            <p:ph type="sldNum" sz="quarter" idx="5"/>
          </p:nvPr>
        </p:nvSpPr>
        <p:spPr/>
        <p:txBody>
          <a:bodyPr/>
          <a:lstStyle/>
          <a:p>
            <a:fld id="{FB9635FC-FF8E-4A3F-AD92-9E45FF94C58D}" type="slidenum">
              <a:rPr lang="en-AU" smtClean="0"/>
              <a:t>15</a:t>
            </a:fld>
            <a:endParaRPr lang="en-AU"/>
          </a:p>
        </p:txBody>
      </p:sp>
    </p:spTree>
    <p:extLst>
      <p:ext uri="{BB962C8B-B14F-4D97-AF65-F5344CB8AC3E}">
        <p14:creationId xmlns:p14="http://schemas.microsoft.com/office/powerpoint/2010/main" val="96718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
              <a:lnSpc>
                <a:spcPct val="107000"/>
              </a:lnSpc>
              <a:spcBef>
                <a:spcPts val="200"/>
              </a:spcBef>
              <a:spcAft>
                <a:spcPts val="2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16</a:t>
            </a:fld>
            <a:endParaRPr lang="en-AU"/>
          </a:p>
        </p:txBody>
      </p:sp>
    </p:spTree>
    <p:extLst>
      <p:ext uri="{BB962C8B-B14F-4D97-AF65-F5344CB8AC3E}">
        <p14:creationId xmlns:p14="http://schemas.microsoft.com/office/powerpoint/2010/main" val="206792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RACS acknowledges the Aboriginal and Torres Strait Islander people as the traditional owners of the land that we are all on today and extend our respect to elders past, present and emerging. </a:t>
            </a:r>
          </a:p>
          <a:p>
            <a:r>
              <a:rPr lang="en-US" sz="1400" dirty="0"/>
              <a:t>RACS respects Ngā Iwi Māori as the Tangata Whenua of Aotearoa and is committed to upholding the principles of Te </a:t>
            </a:r>
            <a:r>
              <a:rPr lang="en-US" sz="1400" dirty="0" err="1"/>
              <a:t>Tiriti</a:t>
            </a:r>
            <a:r>
              <a:rPr lang="en-US" sz="1400" dirty="0"/>
              <a:t> o Waitangi, fostering the College’s relationship with Māori, supporting Māori Fellows and Trainees, and striving to improve the health of Māori.</a:t>
            </a:r>
          </a:p>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2</a:t>
            </a:fld>
            <a:endParaRPr lang="en-AU"/>
          </a:p>
        </p:txBody>
      </p:sp>
    </p:spTree>
    <p:extLst>
      <p:ext uri="{BB962C8B-B14F-4D97-AF65-F5344CB8AC3E}">
        <p14:creationId xmlns:p14="http://schemas.microsoft.com/office/powerpoint/2010/main" val="51592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
              <a:lnSpc>
                <a:spcPct val="107000"/>
              </a:lnSpc>
              <a:spcBef>
                <a:spcPts val="200"/>
              </a:spcBef>
              <a:spcAft>
                <a:spcPts val="2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3</a:t>
            </a:fld>
            <a:endParaRPr lang="en-AU"/>
          </a:p>
        </p:txBody>
      </p:sp>
    </p:spTree>
    <p:extLst>
      <p:ext uri="{BB962C8B-B14F-4D97-AF65-F5344CB8AC3E}">
        <p14:creationId xmlns:p14="http://schemas.microsoft.com/office/powerpoint/2010/main" val="51592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4</a:t>
            </a:fld>
            <a:endParaRPr lang="en-AU"/>
          </a:p>
        </p:txBody>
      </p:sp>
    </p:spTree>
    <p:extLst>
      <p:ext uri="{BB962C8B-B14F-4D97-AF65-F5344CB8AC3E}">
        <p14:creationId xmlns:p14="http://schemas.microsoft.com/office/powerpoint/2010/main" val="372546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5</a:t>
            </a:fld>
            <a:endParaRPr lang="en-AU"/>
          </a:p>
        </p:txBody>
      </p:sp>
    </p:spTree>
    <p:extLst>
      <p:ext uri="{BB962C8B-B14F-4D97-AF65-F5344CB8AC3E}">
        <p14:creationId xmlns:p14="http://schemas.microsoft.com/office/powerpoint/2010/main" val="51801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6</a:t>
            </a:fld>
            <a:endParaRPr lang="en-AU"/>
          </a:p>
        </p:txBody>
      </p:sp>
    </p:spTree>
    <p:extLst>
      <p:ext uri="{BB962C8B-B14F-4D97-AF65-F5344CB8AC3E}">
        <p14:creationId xmlns:p14="http://schemas.microsoft.com/office/powerpoint/2010/main" val="311553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7</a:t>
            </a:fld>
            <a:endParaRPr lang="en-AU"/>
          </a:p>
        </p:txBody>
      </p:sp>
    </p:spTree>
    <p:extLst>
      <p:ext uri="{BB962C8B-B14F-4D97-AF65-F5344CB8AC3E}">
        <p14:creationId xmlns:p14="http://schemas.microsoft.com/office/powerpoint/2010/main" val="307593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8</a:t>
            </a:fld>
            <a:endParaRPr lang="en-AU"/>
          </a:p>
        </p:txBody>
      </p:sp>
    </p:spTree>
    <p:extLst>
      <p:ext uri="{BB962C8B-B14F-4D97-AF65-F5344CB8AC3E}">
        <p14:creationId xmlns:p14="http://schemas.microsoft.com/office/powerpoint/2010/main" val="252500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9635FC-FF8E-4A3F-AD92-9E45FF94C58D}" type="slidenum">
              <a:rPr lang="en-AU" smtClean="0"/>
              <a:t>9</a:t>
            </a:fld>
            <a:endParaRPr lang="en-AU"/>
          </a:p>
        </p:txBody>
      </p:sp>
    </p:spTree>
    <p:extLst>
      <p:ext uri="{BB962C8B-B14F-4D97-AF65-F5344CB8AC3E}">
        <p14:creationId xmlns:p14="http://schemas.microsoft.com/office/powerpoint/2010/main" val="352922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A49F-C874-46DA-8345-551BE0145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37172A8-060D-487A-87DF-9C178B627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58B004C-D290-4FE9-A1C4-8E9DD5AB6BF2}"/>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5" name="Footer Placeholder 4">
            <a:extLst>
              <a:ext uri="{FF2B5EF4-FFF2-40B4-BE49-F238E27FC236}">
                <a16:creationId xmlns:a16="http://schemas.microsoft.com/office/drawing/2014/main" id="{A9D81630-9B9D-4353-9E3F-901A5F104E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6EC98E-A4A2-4F43-AEDC-AE96A11369EE}"/>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186381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2461-C716-4BCE-B919-CACE9A84086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DE92193-1678-4C54-968D-0BC8540BE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BB429EC-3B3D-45A8-A459-C70B37FA80D7}"/>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5" name="Footer Placeholder 4">
            <a:extLst>
              <a:ext uri="{FF2B5EF4-FFF2-40B4-BE49-F238E27FC236}">
                <a16:creationId xmlns:a16="http://schemas.microsoft.com/office/drawing/2014/main" id="{0753E164-B85A-41BE-92EF-33E3EB527F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C74E00-0CC8-4A8C-B2D8-5083131177BD}"/>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158459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9E396-B6C1-496E-A55F-A20C0BD7B9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5E7CD1-6F67-4E3B-8B84-37543968F3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5E4B33-DB8E-4879-A5DF-520EED386F01}"/>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5" name="Footer Placeholder 4">
            <a:extLst>
              <a:ext uri="{FF2B5EF4-FFF2-40B4-BE49-F238E27FC236}">
                <a16:creationId xmlns:a16="http://schemas.microsoft.com/office/drawing/2014/main" id="{87C172AA-DE09-410B-8D90-FC729A01B9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CF2395-8B41-4136-9D15-C113AB98BCFC}"/>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61970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D731BD-BE74-4AD1-B421-803049C02ED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110499" y="3605402"/>
            <a:ext cx="4871200" cy="235382"/>
          </a:xfrm>
        </p:spPr>
        <p:txBody>
          <a:bodyPr/>
          <a:lstStyle>
            <a:lvl1pPr marL="0" indent="0" algn="l">
              <a:buNone/>
              <a:defRPr sz="1600" b="0">
                <a:solidFill>
                  <a:schemeClr val="bg1"/>
                </a:solidFill>
              </a:defRPr>
            </a:lvl1pPr>
            <a:lvl2pPr marL="0" indent="0" algn="l">
              <a:buNone/>
              <a:defRPr sz="1600" b="0">
                <a:solidFill>
                  <a:schemeClr val="bg1"/>
                </a:solidFill>
              </a:defRPr>
            </a:lvl2pPr>
            <a:lvl3pPr marL="0" indent="0" algn="l">
              <a:buNone/>
              <a:defRPr sz="1600" b="0">
                <a:solidFill>
                  <a:schemeClr val="bg1"/>
                </a:solidFill>
              </a:defRPr>
            </a:lvl3pPr>
            <a:lvl4pPr marL="0" indent="0" algn="l">
              <a:buNone/>
              <a:defRPr sz="1600" b="0">
                <a:solidFill>
                  <a:schemeClr val="bg1"/>
                </a:solidFill>
              </a:defRPr>
            </a:lvl4pPr>
            <a:lvl5pPr marL="0" indent="0" algn="l">
              <a:buNone/>
              <a:defRPr sz="1600" b="0">
                <a:solidFill>
                  <a:schemeClr val="bg1"/>
                </a:solidFill>
              </a:defRPr>
            </a:lvl5pPr>
            <a:lvl6pPr marL="0" indent="0" algn="l">
              <a:buNone/>
              <a:defRPr sz="1600" b="0">
                <a:solidFill>
                  <a:schemeClr val="bg1"/>
                </a:solidFill>
              </a:defRPr>
            </a:lvl6pPr>
            <a:lvl7pPr marL="0" indent="0" algn="l">
              <a:buNone/>
              <a:defRPr sz="1600" b="0">
                <a:solidFill>
                  <a:schemeClr val="bg1"/>
                </a:solidFill>
              </a:defRPr>
            </a:lvl7pPr>
            <a:lvl8pPr marL="0" indent="0" algn="l">
              <a:buNone/>
              <a:defRPr sz="1600" b="0">
                <a:solidFill>
                  <a:schemeClr val="bg1"/>
                </a:solidFill>
              </a:defRPr>
            </a:lvl8pPr>
            <a:lvl9pPr marL="0" indent="0" algn="l">
              <a:buNone/>
              <a:defRPr sz="1600" b="0">
                <a:solidFill>
                  <a:schemeClr val="bg1"/>
                </a:solidFill>
              </a:defRPr>
            </a:lvl9pPr>
          </a:lstStyle>
          <a:p>
            <a:pPr lvl="0"/>
            <a:r>
              <a:rPr lang="en-US"/>
              <a:t>Subheading</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110499" y="1538099"/>
            <a:ext cx="4871201" cy="1809883"/>
          </a:xfrm>
        </p:spPr>
        <p:txBody>
          <a:bodyPr lIns="90000" anchor="b"/>
          <a:lstStyle>
            <a:lvl1pPr>
              <a:lnSpc>
                <a:spcPct val="100000"/>
              </a:lnSpc>
              <a:defRPr sz="3350" b="0">
                <a:solidFill>
                  <a:schemeClr val="bg1"/>
                </a:solidFill>
              </a:defRPr>
            </a:lvl1pPr>
          </a:lstStyle>
          <a:p>
            <a:r>
              <a:rPr lang="en-AU"/>
              <a:t>Place Headline Here</a:t>
            </a:r>
            <a:endParaRPr lang="en-GB"/>
          </a:p>
        </p:txBody>
      </p:sp>
      <p:sp>
        <p:nvSpPr>
          <p:cNvPr id="52" name="Freeform 45">
            <a:extLst>
              <a:ext uri="{FF2B5EF4-FFF2-40B4-BE49-F238E27FC236}">
                <a16:creationId xmlns:a16="http://schemas.microsoft.com/office/drawing/2014/main" id="{D0A58546-780F-4E3A-9752-44A3B50075F2}"/>
              </a:ext>
            </a:extLst>
          </p:cNvPr>
          <p:cNvSpPr>
            <a:spLocks noEditPoints="1"/>
          </p:cNvSpPr>
          <p:nvPr userDrawn="1"/>
        </p:nvSpPr>
        <p:spPr bwMode="auto">
          <a:xfrm>
            <a:off x="373739" y="6501509"/>
            <a:ext cx="1739117" cy="123891"/>
          </a:xfrm>
          <a:custGeom>
            <a:avLst/>
            <a:gdLst>
              <a:gd name="T0" fmla="*/ 1991 w 2052"/>
              <a:gd name="T1" fmla="*/ 0 h 143"/>
              <a:gd name="T2" fmla="*/ 1975 w 2052"/>
              <a:gd name="T3" fmla="*/ 32 h 143"/>
              <a:gd name="T4" fmla="*/ 1937 w 2052"/>
              <a:gd name="T5" fmla="*/ 44 h 143"/>
              <a:gd name="T6" fmla="*/ 1952 w 2052"/>
              <a:gd name="T7" fmla="*/ 44 h 143"/>
              <a:gd name="T8" fmla="*/ 1889 w 2052"/>
              <a:gd name="T9" fmla="*/ 0 h 143"/>
              <a:gd name="T10" fmla="*/ 1835 w 2052"/>
              <a:gd name="T11" fmla="*/ 101 h 143"/>
              <a:gd name="T12" fmla="*/ 1872 w 2052"/>
              <a:gd name="T13" fmla="*/ 107 h 143"/>
              <a:gd name="T14" fmla="*/ 1852 w 2052"/>
              <a:gd name="T15" fmla="*/ 57 h 143"/>
              <a:gd name="T16" fmla="*/ 1792 w 2052"/>
              <a:gd name="T17" fmla="*/ 57 h 143"/>
              <a:gd name="T18" fmla="*/ 1766 w 2052"/>
              <a:gd name="T19" fmla="*/ 100 h 143"/>
              <a:gd name="T20" fmla="*/ 1779 w 2052"/>
              <a:gd name="T21" fmla="*/ 59 h 143"/>
              <a:gd name="T22" fmla="*/ 1668 w 2052"/>
              <a:gd name="T23" fmla="*/ 0 h 143"/>
              <a:gd name="T24" fmla="*/ 1700 w 2052"/>
              <a:gd name="T25" fmla="*/ 110 h 143"/>
              <a:gd name="T26" fmla="*/ 1556 w 2052"/>
              <a:gd name="T27" fmla="*/ 91 h 143"/>
              <a:gd name="T28" fmla="*/ 1582 w 2052"/>
              <a:gd name="T29" fmla="*/ 42 h 143"/>
              <a:gd name="T30" fmla="*/ 1539 w 2052"/>
              <a:gd name="T31" fmla="*/ 107 h 143"/>
              <a:gd name="T32" fmla="*/ 1488 w 2052"/>
              <a:gd name="T33" fmla="*/ 32 h 143"/>
              <a:gd name="T34" fmla="*/ 1423 w 2052"/>
              <a:gd name="T35" fmla="*/ 100 h 143"/>
              <a:gd name="T36" fmla="*/ 1424 w 2052"/>
              <a:gd name="T37" fmla="*/ 30 h 143"/>
              <a:gd name="T38" fmla="*/ 1325 w 2052"/>
              <a:gd name="T39" fmla="*/ 51 h 143"/>
              <a:gd name="T40" fmla="*/ 1324 w 2052"/>
              <a:gd name="T41" fmla="*/ 39 h 143"/>
              <a:gd name="T42" fmla="*/ 1291 w 2052"/>
              <a:gd name="T43" fmla="*/ 57 h 143"/>
              <a:gd name="T44" fmla="*/ 1264 w 2052"/>
              <a:gd name="T45" fmla="*/ 100 h 143"/>
              <a:gd name="T46" fmla="*/ 1277 w 2052"/>
              <a:gd name="T47" fmla="*/ 59 h 143"/>
              <a:gd name="T48" fmla="*/ 1169 w 2052"/>
              <a:gd name="T49" fmla="*/ 62 h 143"/>
              <a:gd name="T50" fmla="*/ 1209 w 2052"/>
              <a:gd name="T51" fmla="*/ 43 h 143"/>
              <a:gd name="T52" fmla="*/ 1156 w 2052"/>
              <a:gd name="T53" fmla="*/ 62 h 143"/>
              <a:gd name="T54" fmla="*/ 1158 w 2052"/>
              <a:gd name="T55" fmla="*/ 123 h 143"/>
              <a:gd name="T56" fmla="*/ 1174 w 2052"/>
              <a:gd name="T57" fmla="*/ 87 h 143"/>
              <a:gd name="T58" fmla="*/ 1122 w 2052"/>
              <a:gd name="T59" fmla="*/ 32 h 143"/>
              <a:gd name="T60" fmla="*/ 1099 w 2052"/>
              <a:gd name="T61" fmla="*/ 0 h 143"/>
              <a:gd name="T62" fmla="*/ 1085 w 2052"/>
              <a:gd name="T63" fmla="*/ 104 h 143"/>
              <a:gd name="T64" fmla="*/ 1085 w 2052"/>
              <a:gd name="T65" fmla="*/ 93 h 143"/>
              <a:gd name="T66" fmla="*/ 1017 w 2052"/>
              <a:gd name="T67" fmla="*/ 55 h 143"/>
              <a:gd name="T68" fmla="*/ 932 w 2052"/>
              <a:gd name="T69" fmla="*/ 5 h 143"/>
              <a:gd name="T70" fmla="*/ 854 w 2052"/>
              <a:gd name="T71" fmla="*/ 84 h 143"/>
              <a:gd name="T72" fmla="*/ 869 w 2052"/>
              <a:gd name="T73" fmla="*/ 57 h 143"/>
              <a:gd name="T74" fmla="*/ 793 w 2052"/>
              <a:gd name="T75" fmla="*/ 32 h 143"/>
              <a:gd name="T76" fmla="*/ 755 w 2052"/>
              <a:gd name="T77" fmla="*/ 44 h 143"/>
              <a:gd name="T78" fmla="*/ 769 w 2052"/>
              <a:gd name="T79" fmla="*/ 44 h 143"/>
              <a:gd name="T80" fmla="*/ 685 w 2052"/>
              <a:gd name="T81" fmla="*/ 0 h 143"/>
              <a:gd name="T82" fmla="*/ 685 w 2052"/>
              <a:gd name="T83" fmla="*/ 93 h 143"/>
              <a:gd name="T84" fmla="*/ 576 w 2052"/>
              <a:gd name="T85" fmla="*/ 74 h 143"/>
              <a:gd name="T86" fmla="*/ 619 w 2052"/>
              <a:gd name="T87" fmla="*/ 104 h 143"/>
              <a:gd name="T88" fmla="*/ 576 w 2052"/>
              <a:gd name="T89" fmla="*/ 58 h 143"/>
              <a:gd name="T90" fmla="*/ 511 w 2052"/>
              <a:gd name="T91" fmla="*/ 5 h 143"/>
              <a:gd name="T92" fmla="*/ 549 w 2052"/>
              <a:gd name="T93" fmla="*/ 107 h 143"/>
              <a:gd name="T94" fmla="*/ 488 w 2052"/>
              <a:gd name="T95" fmla="*/ 32 h 143"/>
              <a:gd name="T96" fmla="*/ 451 w 2052"/>
              <a:gd name="T97" fmla="*/ 44 h 143"/>
              <a:gd name="T98" fmla="*/ 465 w 2052"/>
              <a:gd name="T99" fmla="*/ 44 h 143"/>
              <a:gd name="T100" fmla="*/ 406 w 2052"/>
              <a:gd name="T101" fmla="*/ 18 h 143"/>
              <a:gd name="T102" fmla="*/ 284 w 2052"/>
              <a:gd name="T103" fmla="*/ 32 h 143"/>
              <a:gd name="T104" fmla="*/ 341 w 2052"/>
              <a:gd name="T105" fmla="*/ 110 h 143"/>
              <a:gd name="T106" fmla="*/ 385 w 2052"/>
              <a:gd name="T107" fmla="*/ 54 h 143"/>
              <a:gd name="T108" fmla="*/ 160 w 2052"/>
              <a:gd name="T109" fmla="*/ 32 h 143"/>
              <a:gd name="T110" fmla="*/ 218 w 2052"/>
              <a:gd name="T111" fmla="*/ 110 h 143"/>
              <a:gd name="T112" fmla="*/ 261 w 2052"/>
              <a:gd name="T113" fmla="*/ 54 h 143"/>
              <a:gd name="T114" fmla="*/ 126 w 2052"/>
              <a:gd name="T115" fmla="*/ 58 h 143"/>
              <a:gd name="T116" fmla="*/ 140 w 2052"/>
              <a:gd name="T117" fmla="*/ 85 h 143"/>
              <a:gd name="T118" fmla="*/ 110 w 2052"/>
              <a:gd name="T119" fmla="*/ 112 h 143"/>
              <a:gd name="T120" fmla="*/ 63 w 2052"/>
              <a:gd name="T121" fmla="*/ 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2" h="143">
                <a:moveTo>
                  <a:pt x="2038" y="110"/>
                </a:moveTo>
                <a:cubicBezTo>
                  <a:pt x="2052" y="110"/>
                  <a:pt x="2052" y="110"/>
                  <a:pt x="2052" y="110"/>
                </a:cubicBezTo>
                <a:cubicBezTo>
                  <a:pt x="2052" y="54"/>
                  <a:pt x="2052" y="54"/>
                  <a:pt x="2052" y="54"/>
                </a:cubicBezTo>
                <a:cubicBezTo>
                  <a:pt x="2052" y="38"/>
                  <a:pt x="2042" y="30"/>
                  <a:pt x="2028" y="30"/>
                </a:cubicBezTo>
                <a:cubicBezTo>
                  <a:pt x="2018" y="30"/>
                  <a:pt x="2011" y="34"/>
                  <a:pt x="2005" y="39"/>
                </a:cubicBezTo>
                <a:cubicBezTo>
                  <a:pt x="2005" y="0"/>
                  <a:pt x="2005" y="0"/>
                  <a:pt x="2005" y="0"/>
                </a:cubicBezTo>
                <a:cubicBezTo>
                  <a:pt x="1991" y="0"/>
                  <a:pt x="1991" y="0"/>
                  <a:pt x="1991" y="0"/>
                </a:cubicBezTo>
                <a:cubicBezTo>
                  <a:pt x="1991" y="110"/>
                  <a:pt x="1991" y="110"/>
                  <a:pt x="1991" y="110"/>
                </a:cubicBezTo>
                <a:cubicBezTo>
                  <a:pt x="2005" y="110"/>
                  <a:pt x="2005" y="110"/>
                  <a:pt x="2005" y="110"/>
                </a:cubicBezTo>
                <a:cubicBezTo>
                  <a:pt x="2005" y="51"/>
                  <a:pt x="2005" y="51"/>
                  <a:pt x="2005" y="51"/>
                </a:cubicBezTo>
                <a:cubicBezTo>
                  <a:pt x="2009" y="47"/>
                  <a:pt x="2016" y="42"/>
                  <a:pt x="2024" y="42"/>
                </a:cubicBezTo>
                <a:cubicBezTo>
                  <a:pt x="2033" y="42"/>
                  <a:pt x="2038" y="47"/>
                  <a:pt x="2038" y="56"/>
                </a:cubicBezTo>
                <a:lnTo>
                  <a:pt x="2038" y="110"/>
                </a:lnTo>
                <a:close/>
                <a:moveTo>
                  <a:pt x="1975" y="32"/>
                </a:moveTo>
                <a:cubicBezTo>
                  <a:pt x="1952" y="32"/>
                  <a:pt x="1952" y="32"/>
                  <a:pt x="1952" y="32"/>
                </a:cubicBezTo>
                <a:cubicBezTo>
                  <a:pt x="1952" y="5"/>
                  <a:pt x="1952" y="5"/>
                  <a:pt x="1952" y="5"/>
                </a:cubicBezTo>
                <a:cubicBezTo>
                  <a:pt x="1937" y="5"/>
                  <a:pt x="1937" y="5"/>
                  <a:pt x="1937" y="5"/>
                </a:cubicBezTo>
                <a:cubicBezTo>
                  <a:pt x="1937" y="32"/>
                  <a:pt x="1937" y="32"/>
                  <a:pt x="1937" y="32"/>
                </a:cubicBezTo>
                <a:cubicBezTo>
                  <a:pt x="1924" y="32"/>
                  <a:pt x="1924" y="32"/>
                  <a:pt x="1924" y="32"/>
                </a:cubicBezTo>
                <a:cubicBezTo>
                  <a:pt x="1922" y="44"/>
                  <a:pt x="1922" y="44"/>
                  <a:pt x="1922" y="44"/>
                </a:cubicBezTo>
                <a:cubicBezTo>
                  <a:pt x="1937" y="44"/>
                  <a:pt x="1937" y="44"/>
                  <a:pt x="1937" y="44"/>
                </a:cubicBezTo>
                <a:cubicBezTo>
                  <a:pt x="1937" y="92"/>
                  <a:pt x="1937" y="92"/>
                  <a:pt x="1937" y="92"/>
                </a:cubicBezTo>
                <a:cubicBezTo>
                  <a:pt x="1937" y="107"/>
                  <a:pt x="1947" y="111"/>
                  <a:pt x="1957" y="111"/>
                </a:cubicBezTo>
                <a:cubicBezTo>
                  <a:pt x="1964" y="111"/>
                  <a:pt x="1971" y="109"/>
                  <a:pt x="1975" y="107"/>
                </a:cubicBezTo>
                <a:cubicBezTo>
                  <a:pt x="1973" y="96"/>
                  <a:pt x="1973" y="96"/>
                  <a:pt x="1973" y="96"/>
                </a:cubicBezTo>
                <a:cubicBezTo>
                  <a:pt x="1969" y="97"/>
                  <a:pt x="1964" y="99"/>
                  <a:pt x="1959" y="99"/>
                </a:cubicBezTo>
                <a:cubicBezTo>
                  <a:pt x="1955" y="99"/>
                  <a:pt x="1952" y="97"/>
                  <a:pt x="1952" y="90"/>
                </a:cubicBezTo>
                <a:cubicBezTo>
                  <a:pt x="1952" y="44"/>
                  <a:pt x="1952" y="44"/>
                  <a:pt x="1952" y="44"/>
                </a:cubicBezTo>
                <a:cubicBezTo>
                  <a:pt x="1973" y="44"/>
                  <a:pt x="1973" y="44"/>
                  <a:pt x="1973" y="44"/>
                </a:cubicBezTo>
                <a:lnTo>
                  <a:pt x="1975" y="32"/>
                </a:lnTo>
                <a:close/>
                <a:moveTo>
                  <a:pt x="1918" y="97"/>
                </a:moveTo>
                <a:cubicBezTo>
                  <a:pt x="1916" y="98"/>
                  <a:pt x="1913" y="99"/>
                  <a:pt x="1910" y="99"/>
                </a:cubicBezTo>
                <a:cubicBezTo>
                  <a:pt x="1905" y="99"/>
                  <a:pt x="1903" y="96"/>
                  <a:pt x="1903" y="90"/>
                </a:cubicBezTo>
                <a:cubicBezTo>
                  <a:pt x="1903" y="0"/>
                  <a:pt x="1903" y="0"/>
                  <a:pt x="1903" y="0"/>
                </a:cubicBezTo>
                <a:cubicBezTo>
                  <a:pt x="1889" y="0"/>
                  <a:pt x="1889" y="0"/>
                  <a:pt x="1889" y="0"/>
                </a:cubicBezTo>
                <a:cubicBezTo>
                  <a:pt x="1889" y="93"/>
                  <a:pt x="1889" y="93"/>
                  <a:pt x="1889" y="93"/>
                </a:cubicBezTo>
                <a:cubicBezTo>
                  <a:pt x="1889" y="107"/>
                  <a:pt x="1897" y="111"/>
                  <a:pt x="1907" y="111"/>
                </a:cubicBezTo>
                <a:cubicBezTo>
                  <a:pt x="1912" y="111"/>
                  <a:pt x="1917" y="110"/>
                  <a:pt x="1920" y="109"/>
                </a:cubicBezTo>
                <a:lnTo>
                  <a:pt x="1918" y="97"/>
                </a:lnTo>
                <a:close/>
                <a:moveTo>
                  <a:pt x="1852" y="76"/>
                </a:moveTo>
                <a:cubicBezTo>
                  <a:pt x="1852" y="94"/>
                  <a:pt x="1852" y="94"/>
                  <a:pt x="1852" y="94"/>
                </a:cubicBezTo>
                <a:cubicBezTo>
                  <a:pt x="1850" y="96"/>
                  <a:pt x="1844" y="101"/>
                  <a:pt x="1835" y="101"/>
                </a:cubicBezTo>
                <a:cubicBezTo>
                  <a:pt x="1825" y="101"/>
                  <a:pt x="1821" y="94"/>
                  <a:pt x="1821" y="88"/>
                </a:cubicBezTo>
                <a:cubicBezTo>
                  <a:pt x="1821" y="80"/>
                  <a:pt x="1827" y="76"/>
                  <a:pt x="1836" y="76"/>
                </a:cubicBezTo>
                <a:lnTo>
                  <a:pt x="1852" y="76"/>
                </a:lnTo>
                <a:close/>
                <a:moveTo>
                  <a:pt x="1833" y="112"/>
                </a:moveTo>
                <a:cubicBezTo>
                  <a:pt x="1843" y="112"/>
                  <a:pt x="1850" y="108"/>
                  <a:pt x="1855" y="103"/>
                </a:cubicBezTo>
                <a:cubicBezTo>
                  <a:pt x="1856" y="106"/>
                  <a:pt x="1858" y="110"/>
                  <a:pt x="1860" y="112"/>
                </a:cubicBezTo>
                <a:cubicBezTo>
                  <a:pt x="1872" y="107"/>
                  <a:pt x="1872" y="107"/>
                  <a:pt x="1872" y="107"/>
                </a:cubicBezTo>
                <a:cubicBezTo>
                  <a:pt x="1870" y="103"/>
                  <a:pt x="1867" y="98"/>
                  <a:pt x="1867" y="90"/>
                </a:cubicBezTo>
                <a:cubicBezTo>
                  <a:pt x="1867" y="54"/>
                  <a:pt x="1867" y="54"/>
                  <a:pt x="1867" y="54"/>
                </a:cubicBezTo>
                <a:cubicBezTo>
                  <a:pt x="1867" y="39"/>
                  <a:pt x="1857" y="30"/>
                  <a:pt x="1839" y="30"/>
                </a:cubicBezTo>
                <a:cubicBezTo>
                  <a:pt x="1827" y="30"/>
                  <a:pt x="1816" y="34"/>
                  <a:pt x="1811" y="37"/>
                </a:cubicBezTo>
                <a:cubicBezTo>
                  <a:pt x="1813" y="50"/>
                  <a:pt x="1813" y="50"/>
                  <a:pt x="1813" y="50"/>
                </a:cubicBezTo>
                <a:cubicBezTo>
                  <a:pt x="1818" y="47"/>
                  <a:pt x="1828" y="42"/>
                  <a:pt x="1837" y="42"/>
                </a:cubicBezTo>
                <a:cubicBezTo>
                  <a:pt x="1848" y="42"/>
                  <a:pt x="1852" y="48"/>
                  <a:pt x="1852" y="57"/>
                </a:cubicBezTo>
                <a:cubicBezTo>
                  <a:pt x="1852" y="65"/>
                  <a:pt x="1852" y="65"/>
                  <a:pt x="1852" y="65"/>
                </a:cubicBezTo>
                <a:cubicBezTo>
                  <a:pt x="1835" y="65"/>
                  <a:pt x="1835" y="65"/>
                  <a:pt x="1835" y="65"/>
                </a:cubicBezTo>
                <a:cubicBezTo>
                  <a:pt x="1818" y="65"/>
                  <a:pt x="1807" y="73"/>
                  <a:pt x="1807" y="88"/>
                </a:cubicBezTo>
                <a:cubicBezTo>
                  <a:pt x="1807" y="102"/>
                  <a:pt x="1817" y="112"/>
                  <a:pt x="1833" y="112"/>
                </a:cubicBezTo>
                <a:moveTo>
                  <a:pt x="1748" y="74"/>
                </a:moveTo>
                <a:cubicBezTo>
                  <a:pt x="1792" y="74"/>
                  <a:pt x="1792" y="74"/>
                  <a:pt x="1792" y="74"/>
                </a:cubicBezTo>
                <a:cubicBezTo>
                  <a:pt x="1792" y="57"/>
                  <a:pt x="1792" y="57"/>
                  <a:pt x="1792" y="57"/>
                </a:cubicBezTo>
                <a:cubicBezTo>
                  <a:pt x="1792" y="41"/>
                  <a:pt x="1782" y="30"/>
                  <a:pt x="1764" y="30"/>
                </a:cubicBezTo>
                <a:cubicBezTo>
                  <a:pt x="1745" y="30"/>
                  <a:pt x="1734" y="42"/>
                  <a:pt x="1734" y="57"/>
                </a:cubicBezTo>
                <a:cubicBezTo>
                  <a:pt x="1734" y="86"/>
                  <a:pt x="1734" y="86"/>
                  <a:pt x="1734" y="86"/>
                </a:cubicBezTo>
                <a:cubicBezTo>
                  <a:pt x="1734" y="102"/>
                  <a:pt x="1746" y="112"/>
                  <a:pt x="1764" y="112"/>
                </a:cubicBezTo>
                <a:cubicBezTo>
                  <a:pt x="1772" y="112"/>
                  <a:pt x="1783" y="110"/>
                  <a:pt x="1792" y="104"/>
                </a:cubicBezTo>
                <a:cubicBezTo>
                  <a:pt x="1788" y="92"/>
                  <a:pt x="1788" y="92"/>
                  <a:pt x="1788" y="92"/>
                </a:cubicBezTo>
                <a:cubicBezTo>
                  <a:pt x="1781" y="96"/>
                  <a:pt x="1774" y="100"/>
                  <a:pt x="1766" y="100"/>
                </a:cubicBezTo>
                <a:cubicBezTo>
                  <a:pt x="1756" y="100"/>
                  <a:pt x="1748" y="95"/>
                  <a:pt x="1748" y="84"/>
                </a:cubicBezTo>
                <a:lnTo>
                  <a:pt x="1748" y="74"/>
                </a:lnTo>
                <a:close/>
                <a:moveTo>
                  <a:pt x="1779" y="64"/>
                </a:moveTo>
                <a:cubicBezTo>
                  <a:pt x="1748" y="64"/>
                  <a:pt x="1748" y="64"/>
                  <a:pt x="1748" y="64"/>
                </a:cubicBezTo>
                <a:cubicBezTo>
                  <a:pt x="1748" y="58"/>
                  <a:pt x="1748" y="58"/>
                  <a:pt x="1748" y="58"/>
                </a:cubicBezTo>
                <a:cubicBezTo>
                  <a:pt x="1748" y="48"/>
                  <a:pt x="1753" y="42"/>
                  <a:pt x="1764" y="42"/>
                </a:cubicBezTo>
                <a:cubicBezTo>
                  <a:pt x="1774" y="42"/>
                  <a:pt x="1779" y="48"/>
                  <a:pt x="1779" y="59"/>
                </a:cubicBezTo>
                <a:lnTo>
                  <a:pt x="1779" y="64"/>
                </a:lnTo>
                <a:close/>
                <a:moveTo>
                  <a:pt x="1700" y="110"/>
                </a:moveTo>
                <a:cubicBezTo>
                  <a:pt x="1715" y="110"/>
                  <a:pt x="1715" y="110"/>
                  <a:pt x="1715" y="110"/>
                </a:cubicBezTo>
                <a:cubicBezTo>
                  <a:pt x="1715" y="54"/>
                  <a:pt x="1715" y="54"/>
                  <a:pt x="1715" y="54"/>
                </a:cubicBezTo>
                <a:cubicBezTo>
                  <a:pt x="1715" y="38"/>
                  <a:pt x="1705" y="30"/>
                  <a:pt x="1690" y="30"/>
                </a:cubicBezTo>
                <a:cubicBezTo>
                  <a:pt x="1681" y="30"/>
                  <a:pt x="1673" y="34"/>
                  <a:pt x="1668" y="39"/>
                </a:cubicBezTo>
                <a:cubicBezTo>
                  <a:pt x="1668" y="0"/>
                  <a:pt x="1668" y="0"/>
                  <a:pt x="1668" y="0"/>
                </a:cubicBezTo>
                <a:cubicBezTo>
                  <a:pt x="1654" y="0"/>
                  <a:pt x="1654" y="0"/>
                  <a:pt x="1654" y="0"/>
                </a:cubicBezTo>
                <a:cubicBezTo>
                  <a:pt x="1654" y="110"/>
                  <a:pt x="1654" y="110"/>
                  <a:pt x="1654" y="110"/>
                </a:cubicBezTo>
                <a:cubicBezTo>
                  <a:pt x="1668" y="110"/>
                  <a:pt x="1668" y="110"/>
                  <a:pt x="1668" y="110"/>
                </a:cubicBezTo>
                <a:cubicBezTo>
                  <a:pt x="1668" y="51"/>
                  <a:pt x="1668" y="51"/>
                  <a:pt x="1668" y="51"/>
                </a:cubicBezTo>
                <a:cubicBezTo>
                  <a:pt x="1672" y="47"/>
                  <a:pt x="1678" y="42"/>
                  <a:pt x="1687" y="42"/>
                </a:cubicBezTo>
                <a:cubicBezTo>
                  <a:pt x="1695" y="42"/>
                  <a:pt x="1700" y="47"/>
                  <a:pt x="1700" y="56"/>
                </a:cubicBezTo>
                <a:lnTo>
                  <a:pt x="1700" y="110"/>
                </a:lnTo>
                <a:close/>
                <a:moveTo>
                  <a:pt x="1582" y="30"/>
                </a:moveTo>
                <a:cubicBezTo>
                  <a:pt x="1565" y="30"/>
                  <a:pt x="1554" y="38"/>
                  <a:pt x="1554" y="52"/>
                </a:cubicBezTo>
                <a:cubicBezTo>
                  <a:pt x="1554" y="63"/>
                  <a:pt x="1561" y="70"/>
                  <a:pt x="1570" y="73"/>
                </a:cubicBezTo>
                <a:cubicBezTo>
                  <a:pt x="1585" y="79"/>
                  <a:pt x="1585" y="79"/>
                  <a:pt x="1585" y="79"/>
                </a:cubicBezTo>
                <a:cubicBezTo>
                  <a:pt x="1593" y="82"/>
                  <a:pt x="1594" y="86"/>
                  <a:pt x="1594" y="89"/>
                </a:cubicBezTo>
                <a:cubicBezTo>
                  <a:pt x="1594" y="96"/>
                  <a:pt x="1589" y="100"/>
                  <a:pt x="1580" y="100"/>
                </a:cubicBezTo>
                <a:cubicBezTo>
                  <a:pt x="1570" y="100"/>
                  <a:pt x="1561" y="96"/>
                  <a:pt x="1556" y="91"/>
                </a:cubicBezTo>
                <a:cubicBezTo>
                  <a:pt x="1551" y="104"/>
                  <a:pt x="1551" y="104"/>
                  <a:pt x="1551" y="104"/>
                </a:cubicBezTo>
                <a:cubicBezTo>
                  <a:pt x="1557" y="108"/>
                  <a:pt x="1567" y="112"/>
                  <a:pt x="1579" y="112"/>
                </a:cubicBezTo>
                <a:cubicBezTo>
                  <a:pt x="1596" y="112"/>
                  <a:pt x="1608" y="104"/>
                  <a:pt x="1608" y="88"/>
                </a:cubicBezTo>
                <a:cubicBezTo>
                  <a:pt x="1608" y="73"/>
                  <a:pt x="1598" y="69"/>
                  <a:pt x="1581" y="63"/>
                </a:cubicBezTo>
                <a:cubicBezTo>
                  <a:pt x="1576" y="61"/>
                  <a:pt x="1576" y="61"/>
                  <a:pt x="1576" y="61"/>
                </a:cubicBezTo>
                <a:cubicBezTo>
                  <a:pt x="1571" y="59"/>
                  <a:pt x="1568" y="56"/>
                  <a:pt x="1568" y="51"/>
                </a:cubicBezTo>
                <a:cubicBezTo>
                  <a:pt x="1568" y="45"/>
                  <a:pt x="1574" y="42"/>
                  <a:pt x="1582" y="42"/>
                </a:cubicBezTo>
                <a:cubicBezTo>
                  <a:pt x="1591" y="42"/>
                  <a:pt x="1600" y="46"/>
                  <a:pt x="1602" y="49"/>
                </a:cubicBezTo>
                <a:cubicBezTo>
                  <a:pt x="1607" y="36"/>
                  <a:pt x="1607" y="36"/>
                  <a:pt x="1607" y="36"/>
                </a:cubicBezTo>
                <a:cubicBezTo>
                  <a:pt x="1602" y="33"/>
                  <a:pt x="1592" y="30"/>
                  <a:pt x="1582" y="30"/>
                </a:cubicBezTo>
                <a:moveTo>
                  <a:pt x="1499" y="112"/>
                </a:moveTo>
                <a:cubicBezTo>
                  <a:pt x="1509" y="112"/>
                  <a:pt x="1517" y="108"/>
                  <a:pt x="1522" y="103"/>
                </a:cubicBezTo>
                <a:cubicBezTo>
                  <a:pt x="1522" y="106"/>
                  <a:pt x="1524" y="110"/>
                  <a:pt x="1526" y="112"/>
                </a:cubicBezTo>
                <a:cubicBezTo>
                  <a:pt x="1539" y="107"/>
                  <a:pt x="1539" y="107"/>
                  <a:pt x="1539" y="107"/>
                </a:cubicBezTo>
                <a:cubicBezTo>
                  <a:pt x="1536" y="103"/>
                  <a:pt x="1533" y="98"/>
                  <a:pt x="1533" y="89"/>
                </a:cubicBezTo>
                <a:cubicBezTo>
                  <a:pt x="1533" y="32"/>
                  <a:pt x="1533" y="32"/>
                  <a:pt x="1533" y="32"/>
                </a:cubicBezTo>
                <a:cubicBezTo>
                  <a:pt x="1519" y="32"/>
                  <a:pt x="1519" y="32"/>
                  <a:pt x="1519" y="32"/>
                </a:cubicBezTo>
                <a:cubicBezTo>
                  <a:pt x="1519" y="93"/>
                  <a:pt x="1519" y="93"/>
                  <a:pt x="1519" y="93"/>
                </a:cubicBezTo>
                <a:cubicBezTo>
                  <a:pt x="1515" y="96"/>
                  <a:pt x="1510" y="100"/>
                  <a:pt x="1502" y="100"/>
                </a:cubicBezTo>
                <a:cubicBezTo>
                  <a:pt x="1492" y="100"/>
                  <a:pt x="1488" y="95"/>
                  <a:pt x="1488" y="85"/>
                </a:cubicBezTo>
                <a:cubicBezTo>
                  <a:pt x="1488" y="32"/>
                  <a:pt x="1488" y="32"/>
                  <a:pt x="1488" y="32"/>
                </a:cubicBezTo>
                <a:cubicBezTo>
                  <a:pt x="1473" y="32"/>
                  <a:pt x="1473" y="32"/>
                  <a:pt x="1473" y="32"/>
                </a:cubicBezTo>
                <a:cubicBezTo>
                  <a:pt x="1473" y="87"/>
                  <a:pt x="1473" y="87"/>
                  <a:pt x="1473" y="87"/>
                </a:cubicBezTo>
                <a:cubicBezTo>
                  <a:pt x="1473" y="104"/>
                  <a:pt x="1483" y="112"/>
                  <a:pt x="1499" y="112"/>
                </a:cubicBezTo>
                <a:moveTo>
                  <a:pt x="1423" y="42"/>
                </a:moveTo>
                <a:cubicBezTo>
                  <a:pt x="1433" y="42"/>
                  <a:pt x="1439" y="48"/>
                  <a:pt x="1439" y="58"/>
                </a:cubicBezTo>
                <a:cubicBezTo>
                  <a:pt x="1439" y="84"/>
                  <a:pt x="1439" y="84"/>
                  <a:pt x="1439" y="84"/>
                </a:cubicBezTo>
                <a:cubicBezTo>
                  <a:pt x="1439" y="94"/>
                  <a:pt x="1433" y="100"/>
                  <a:pt x="1423" y="100"/>
                </a:cubicBezTo>
                <a:cubicBezTo>
                  <a:pt x="1412" y="100"/>
                  <a:pt x="1406" y="94"/>
                  <a:pt x="1406" y="84"/>
                </a:cubicBezTo>
                <a:cubicBezTo>
                  <a:pt x="1406" y="58"/>
                  <a:pt x="1406" y="58"/>
                  <a:pt x="1406" y="58"/>
                </a:cubicBezTo>
                <a:cubicBezTo>
                  <a:pt x="1406" y="48"/>
                  <a:pt x="1412" y="42"/>
                  <a:pt x="1423" y="42"/>
                </a:cubicBezTo>
                <a:moveTo>
                  <a:pt x="1424" y="112"/>
                </a:moveTo>
                <a:cubicBezTo>
                  <a:pt x="1443" y="112"/>
                  <a:pt x="1454" y="100"/>
                  <a:pt x="1454" y="85"/>
                </a:cubicBezTo>
                <a:cubicBezTo>
                  <a:pt x="1454" y="57"/>
                  <a:pt x="1454" y="57"/>
                  <a:pt x="1454" y="57"/>
                </a:cubicBezTo>
                <a:cubicBezTo>
                  <a:pt x="1454" y="42"/>
                  <a:pt x="1443" y="30"/>
                  <a:pt x="1424" y="30"/>
                </a:cubicBezTo>
                <a:cubicBezTo>
                  <a:pt x="1421" y="30"/>
                  <a:pt x="1421" y="30"/>
                  <a:pt x="1421" y="30"/>
                </a:cubicBezTo>
                <a:cubicBezTo>
                  <a:pt x="1402" y="30"/>
                  <a:pt x="1391" y="42"/>
                  <a:pt x="1391" y="57"/>
                </a:cubicBezTo>
                <a:cubicBezTo>
                  <a:pt x="1391" y="85"/>
                  <a:pt x="1391" y="85"/>
                  <a:pt x="1391" y="85"/>
                </a:cubicBezTo>
                <a:cubicBezTo>
                  <a:pt x="1391" y="100"/>
                  <a:pt x="1402" y="112"/>
                  <a:pt x="1421" y="112"/>
                </a:cubicBezTo>
                <a:lnTo>
                  <a:pt x="1424" y="112"/>
                </a:lnTo>
                <a:close/>
                <a:moveTo>
                  <a:pt x="1325" y="110"/>
                </a:moveTo>
                <a:cubicBezTo>
                  <a:pt x="1325" y="51"/>
                  <a:pt x="1325" y="51"/>
                  <a:pt x="1325" y="51"/>
                </a:cubicBezTo>
                <a:cubicBezTo>
                  <a:pt x="1329" y="47"/>
                  <a:pt x="1336" y="42"/>
                  <a:pt x="1344" y="42"/>
                </a:cubicBezTo>
                <a:cubicBezTo>
                  <a:pt x="1352" y="42"/>
                  <a:pt x="1357" y="47"/>
                  <a:pt x="1357" y="56"/>
                </a:cubicBezTo>
                <a:cubicBezTo>
                  <a:pt x="1357" y="110"/>
                  <a:pt x="1357" y="110"/>
                  <a:pt x="1357" y="110"/>
                </a:cubicBezTo>
                <a:cubicBezTo>
                  <a:pt x="1372" y="110"/>
                  <a:pt x="1372" y="110"/>
                  <a:pt x="1372" y="110"/>
                </a:cubicBezTo>
                <a:cubicBezTo>
                  <a:pt x="1372" y="55"/>
                  <a:pt x="1372" y="55"/>
                  <a:pt x="1372" y="55"/>
                </a:cubicBezTo>
                <a:cubicBezTo>
                  <a:pt x="1372" y="38"/>
                  <a:pt x="1361" y="30"/>
                  <a:pt x="1347" y="30"/>
                </a:cubicBezTo>
                <a:cubicBezTo>
                  <a:pt x="1336" y="30"/>
                  <a:pt x="1329" y="34"/>
                  <a:pt x="1324" y="39"/>
                </a:cubicBezTo>
                <a:cubicBezTo>
                  <a:pt x="1324" y="32"/>
                  <a:pt x="1324" y="32"/>
                  <a:pt x="1324" y="32"/>
                </a:cubicBezTo>
                <a:cubicBezTo>
                  <a:pt x="1310" y="32"/>
                  <a:pt x="1310" y="32"/>
                  <a:pt x="1310" y="32"/>
                </a:cubicBezTo>
                <a:cubicBezTo>
                  <a:pt x="1310" y="110"/>
                  <a:pt x="1310" y="110"/>
                  <a:pt x="1310" y="110"/>
                </a:cubicBezTo>
                <a:lnTo>
                  <a:pt x="1325" y="110"/>
                </a:lnTo>
                <a:close/>
                <a:moveTo>
                  <a:pt x="1247" y="74"/>
                </a:moveTo>
                <a:cubicBezTo>
                  <a:pt x="1291" y="74"/>
                  <a:pt x="1291" y="74"/>
                  <a:pt x="1291" y="74"/>
                </a:cubicBezTo>
                <a:cubicBezTo>
                  <a:pt x="1291" y="57"/>
                  <a:pt x="1291" y="57"/>
                  <a:pt x="1291" y="57"/>
                </a:cubicBezTo>
                <a:cubicBezTo>
                  <a:pt x="1291" y="41"/>
                  <a:pt x="1281" y="30"/>
                  <a:pt x="1262" y="30"/>
                </a:cubicBezTo>
                <a:cubicBezTo>
                  <a:pt x="1244" y="30"/>
                  <a:pt x="1233" y="42"/>
                  <a:pt x="1233" y="57"/>
                </a:cubicBezTo>
                <a:cubicBezTo>
                  <a:pt x="1233" y="86"/>
                  <a:pt x="1233" y="86"/>
                  <a:pt x="1233" y="86"/>
                </a:cubicBezTo>
                <a:cubicBezTo>
                  <a:pt x="1233" y="102"/>
                  <a:pt x="1244" y="112"/>
                  <a:pt x="1263" y="112"/>
                </a:cubicBezTo>
                <a:cubicBezTo>
                  <a:pt x="1270" y="112"/>
                  <a:pt x="1281" y="110"/>
                  <a:pt x="1290" y="104"/>
                </a:cubicBezTo>
                <a:cubicBezTo>
                  <a:pt x="1287" y="92"/>
                  <a:pt x="1287" y="92"/>
                  <a:pt x="1287" y="92"/>
                </a:cubicBezTo>
                <a:cubicBezTo>
                  <a:pt x="1280" y="96"/>
                  <a:pt x="1273" y="100"/>
                  <a:pt x="1264" y="100"/>
                </a:cubicBezTo>
                <a:cubicBezTo>
                  <a:pt x="1255" y="100"/>
                  <a:pt x="1247" y="95"/>
                  <a:pt x="1247" y="84"/>
                </a:cubicBezTo>
                <a:lnTo>
                  <a:pt x="1247" y="74"/>
                </a:lnTo>
                <a:close/>
                <a:moveTo>
                  <a:pt x="1277" y="64"/>
                </a:moveTo>
                <a:cubicBezTo>
                  <a:pt x="1247" y="64"/>
                  <a:pt x="1247" y="64"/>
                  <a:pt x="1247" y="64"/>
                </a:cubicBezTo>
                <a:cubicBezTo>
                  <a:pt x="1247" y="58"/>
                  <a:pt x="1247" y="58"/>
                  <a:pt x="1247" y="58"/>
                </a:cubicBezTo>
                <a:cubicBezTo>
                  <a:pt x="1247" y="48"/>
                  <a:pt x="1252" y="42"/>
                  <a:pt x="1262" y="42"/>
                </a:cubicBezTo>
                <a:cubicBezTo>
                  <a:pt x="1273" y="42"/>
                  <a:pt x="1277" y="48"/>
                  <a:pt x="1277" y="59"/>
                </a:cubicBezTo>
                <a:lnTo>
                  <a:pt x="1277" y="64"/>
                </a:lnTo>
                <a:close/>
                <a:moveTo>
                  <a:pt x="1185" y="41"/>
                </a:moveTo>
                <a:cubicBezTo>
                  <a:pt x="1197" y="41"/>
                  <a:pt x="1201" y="48"/>
                  <a:pt x="1201" y="56"/>
                </a:cubicBezTo>
                <a:cubicBezTo>
                  <a:pt x="1201" y="62"/>
                  <a:pt x="1201" y="62"/>
                  <a:pt x="1201" y="62"/>
                </a:cubicBezTo>
                <a:cubicBezTo>
                  <a:pt x="1201" y="70"/>
                  <a:pt x="1197" y="77"/>
                  <a:pt x="1185" y="77"/>
                </a:cubicBezTo>
                <a:cubicBezTo>
                  <a:pt x="1185" y="77"/>
                  <a:pt x="1185" y="77"/>
                  <a:pt x="1185" y="77"/>
                </a:cubicBezTo>
                <a:cubicBezTo>
                  <a:pt x="1173" y="77"/>
                  <a:pt x="1169" y="70"/>
                  <a:pt x="1169" y="62"/>
                </a:cubicBezTo>
                <a:cubicBezTo>
                  <a:pt x="1169" y="56"/>
                  <a:pt x="1169" y="56"/>
                  <a:pt x="1169" y="56"/>
                </a:cubicBezTo>
                <a:cubicBezTo>
                  <a:pt x="1169" y="48"/>
                  <a:pt x="1173" y="41"/>
                  <a:pt x="1185" y="41"/>
                </a:cubicBezTo>
                <a:close/>
                <a:moveTo>
                  <a:pt x="1174" y="87"/>
                </a:moveTo>
                <a:cubicBezTo>
                  <a:pt x="1177" y="87"/>
                  <a:pt x="1180" y="88"/>
                  <a:pt x="1184" y="88"/>
                </a:cubicBezTo>
                <a:cubicBezTo>
                  <a:pt x="1186" y="88"/>
                  <a:pt x="1186" y="88"/>
                  <a:pt x="1186" y="88"/>
                </a:cubicBezTo>
                <a:cubicBezTo>
                  <a:pt x="1204" y="88"/>
                  <a:pt x="1214" y="77"/>
                  <a:pt x="1214" y="59"/>
                </a:cubicBezTo>
                <a:cubicBezTo>
                  <a:pt x="1214" y="52"/>
                  <a:pt x="1213" y="47"/>
                  <a:pt x="1209" y="43"/>
                </a:cubicBezTo>
                <a:cubicBezTo>
                  <a:pt x="1223" y="43"/>
                  <a:pt x="1223" y="43"/>
                  <a:pt x="1223" y="43"/>
                </a:cubicBezTo>
                <a:cubicBezTo>
                  <a:pt x="1223" y="32"/>
                  <a:pt x="1223" y="32"/>
                  <a:pt x="1223" y="32"/>
                </a:cubicBezTo>
                <a:cubicBezTo>
                  <a:pt x="1198" y="32"/>
                  <a:pt x="1198" y="32"/>
                  <a:pt x="1198" y="32"/>
                </a:cubicBezTo>
                <a:cubicBezTo>
                  <a:pt x="1196" y="31"/>
                  <a:pt x="1192" y="30"/>
                  <a:pt x="1186" y="30"/>
                </a:cubicBezTo>
                <a:cubicBezTo>
                  <a:pt x="1184" y="30"/>
                  <a:pt x="1184" y="30"/>
                  <a:pt x="1184" y="30"/>
                </a:cubicBezTo>
                <a:cubicBezTo>
                  <a:pt x="1166" y="30"/>
                  <a:pt x="1156" y="40"/>
                  <a:pt x="1156" y="56"/>
                </a:cubicBezTo>
                <a:cubicBezTo>
                  <a:pt x="1156" y="62"/>
                  <a:pt x="1156" y="62"/>
                  <a:pt x="1156" y="62"/>
                </a:cubicBezTo>
                <a:cubicBezTo>
                  <a:pt x="1156" y="71"/>
                  <a:pt x="1159" y="78"/>
                  <a:pt x="1165" y="82"/>
                </a:cubicBezTo>
                <a:cubicBezTo>
                  <a:pt x="1157" y="104"/>
                  <a:pt x="1157" y="104"/>
                  <a:pt x="1157" y="104"/>
                </a:cubicBezTo>
                <a:cubicBezTo>
                  <a:pt x="1161" y="112"/>
                  <a:pt x="1161" y="112"/>
                  <a:pt x="1161" y="112"/>
                </a:cubicBezTo>
                <a:cubicBezTo>
                  <a:pt x="1161" y="112"/>
                  <a:pt x="1178" y="111"/>
                  <a:pt x="1186" y="111"/>
                </a:cubicBezTo>
                <a:cubicBezTo>
                  <a:pt x="1201" y="111"/>
                  <a:pt x="1205" y="114"/>
                  <a:pt x="1205" y="120"/>
                </a:cubicBezTo>
                <a:cubicBezTo>
                  <a:pt x="1205" y="128"/>
                  <a:pt x="1197" y="131"/>
                  <a:pt x="1186" y="131"/>
                </a:cubicBezTo>
                <a:cubicBezTo>
                  <a:pt x="1175" y="131"/>
                  <a:pt x="1165" y="128"/>
                  <a:pt x="1158" y="123"/>
                </a:cubicBezTo>
                <a:cubicBezTo>
                  <a:pt x="1153" y="136"/>
                  <a:pt x="1153" y="136"/>
                  <a:pt x="1153" y="136"/>
                </a:cubicBezTo>
                <a:cubicBezTo>
                  <a:pt x="1162" y="141"/>
                  <a:pt x="1173" y="143"/>
                  <a:pt x="1184" y="143"/>
                </a:cubicBezTo>
                <a:cubicBezTo>
                  <a:pt x="1207" y="143"/>
                  <a:pt x="1218" y="135"/>
                  <a:pt x="1218" y="119"/>
                </a:cubicBezTo>
                <a:cubicBezTo>
                  <a:pt x="1218" y="104"/>
                  <a:pt x="1207" y="99"/>
                  <a:pt x="1187" y="99"/>
                </a:cubicBezTo>
                <a:cubicBezTo>
                  <a:pt x="1183" y="99"/>
                  <a:pt x="1183" y="99"/>
                  <a:pt x="1183" y="99"/>
                </a:cubicBezTo>
                <a:cubicBezTo>
                  <a:pt x="1178" y="99"/>
                  <a:pt x="1170" y="99"/>
                  <a:pt x="1170" y="100"/>
                </a:cubicBezTo>
                <a:lnTo>
                  <a:pt x="1174" y="87"/>
                </a:lnTo>
                <a:close/>
                <a:moveTo>
                  <a:pt x="1121" y="18"/>
                </a:moveTo>
                <a:cubicBezTo>
                  <a:pt x="1137" y="18"/>
                  <a:pt x="1137" y="18"/>
                  <a:pt x="1137" y="18"/>
                </a:cubicBezTo>
                <a:cubicBezTo>
                  <a:pt x="1137" y="0"/>
                  <a:pt x="1137" y="0"/>
                  <a:pt x="1137" y="0"/>
                </a:cubicBezTo>
                <a:cubicBezTo>
                  <a:pt x="1121" y="0"/>
                  <a:pt x="1121" y="0"/>
                  <a:pt x="1121" y="0"/>
                </a:cubicBezTo>
                <a:lnTo>
                  <a:pt x="1121" y="18"/>
                </a:lnTo>
                <a:close/>
                <a:moveTo>
                  <a:pt x="1136" y="32"/>
                </a:moveTo>
                <a:cubicBezTo>
                  <a:pt x="1122" y="32"/>
                  <a:pt x="1122" y="32"/>
                  <a:pt x="1122" y="32"/>
                </a:cubicBezTo>
                <a:cubicBezTo>
                  <a:pt x="1122" y="110"/>
                  <a:pt x="1122" y="110"/>
                  <a:pt x="1122" y="110"/>
                </a:cubicBezTo>
                <a:cubicBezTo>
                  <a:pt x="1136" y="110"/>
                  <a:pt x="1136" y="110"/>
                  <a:pt x="1136" y="110"/>
                </a:cubicBezTo>
                <a:lnTo>
                  <a:pt x="1136" y="32"/>
                </a:lnTo>
                <a:close/>
                <a:moveTo>
                  <a:pt x="1085" y="104"/>
                </a:moveTo>
                <a:cubicBezTo>
                  <a:pt x="1085" y="110"/>
                  <a:pt x="1085" y="110"/>
                  <a:pt x="1085" y="110"/>
                </a:cubicBezTo>
                <a:cubicBezTo>
                  <a:pt x="1099" y="110"/>
                  <a:pt x="1099" y="110"/>
                  <a:pt x="1099" y="110"/>
                </a:cubicBezTo>
                <a:cubicBezTo>
                  <a:pt x="1099" y="0"/>
                  <a:pt x="1099" y="0"/>
                  <a:pt x="1099" y="0"/>
                </a:cubicBezTo>
                <a:cubicBezTo>
                  <a:pt x="1085" y="0"/>
                  <a:pt x="1085" y="0"/>
                  <a:pt x="1085" y="0"/>
                </a:cubicBezTo>
                <a:cubicBezTo>
                  <a:pt x="1085" y="37"/>
                  <a:pt x="1085" y="37"/>
                  <a:pt x="1085" y="37"/>
                </a:cubicBezTo>
                <a:cubicBezTo>
                  <a:pt x="1080" y="33"/>
                  <a:pt x="1073" y="30"/>
                  <a:pt x="1064" y="30"/>
                </a:cubicBezTo>
                <a:cubicBezTo>
                  <a:pt x="1049" y="30"/>
                  <a:pt x="1037" y="39"/>
                  <a:pt x="1037" y="55"/>
                </a:cubicBezTo>
                <a:cubicBezTo>
                  <a:pt x="1037" y="86"/>
                  <a:pt x="1037" y="86"/>
                  <a:pt x="1037" y="86"/>
                </a:cubicBezTo>
                <a:cubicBezTo>
                  <a:pt x="1037" y="101"/>
                  <a:pt x="1046" y="112"/>
                  <a:pt x="1063" y="112"/>
                </a:cubicBezTo>
                <a:cubicBezTo>
                  <a:pt x="1072" y="112"/>
                  <a:pt x="1080" y="109"/>
                  <a:pt x="1085" y="104"/>
                </a:cubicBezTo>
                <a:moveTo>
                  <a:pt x="1085" y="93"/>
                </a:moveTo>
                <a:cubicBezTo>
                  <a:pt x="1084" y="94"/>
                  <a:pt x="1078" y="100"/>
                  <a:pt x="1067" y="100"/>
                </a:cubicBezTo>
                <a:cubicBezTo>
                  <a:pt x="1056" y="100"/>
                  <a:pt x="1051" y="94"/>
                  <a:pt x="1051" y="84"/>
                </a:cubicBezTo>
                <a:cubicBezTo>
                  <a:pt x="1051" y="56"/>
                  <a:pt x="1051" y="56"/>
                  <a:pt x="1051" y="56"/>
                </a:cubicBezTo>
                <a:cubicBezTo>
                  <a:pt x="1051" y="47"/>
                  <a:pt x="1058" y="42"/>
                  <a:pt x="1067" y="42"/>
                </a:cubicBezTo>
                <a:cubicBezTo>
                  <a:pt x="1075" y="42"/>
                  <a:pt x="1081" y="45"/>
                  <a:pt x="1085" y="48"/>
                </a:cubicBezTo>
                <a:lnTo>
                  <a:pt x="1085" y="93"/>
                </a:lnTo>
                <a:close/>
                <a:moveTo>
                  <a:pt x="970" y="110"/>
                </a:moveTo>
                <a:cubicBezTo>
                  <a:pt x="970" y="51"/>
                  <a:pt x="970" y="51"/>
                  <a:pt x="970" y="51"/>
                </a:cubicBezTo>
                <a:cubicBezTo>
                  <a:pt x="974" y="47"/>
                  <a:pt x="981" y="42"/>
                  <a:pt x="989" y="42"/>
                </a:cubicBezTo>
                <a:cubicBezTo>
                  <a:pt x="997" y="42"/>
                  <a:pt x="1003" y="47"/>
                  <a:pt x="1003" y="56"/>
                </a:cubicBezTo>
                <a:cubicBezTo>
                  <a:pt x="1003" y="110"/>
                  <a:pt x="1003" y="110"/>
                  <a:pt x="1003" y="110"/>
                </a:cubicBezTo>
                <a:cubicBezTo>
                  <a:pt x="1017" y="110"/>
                  <a:pt x="1017" y="110"/>
                  <a:pt x="1017" y="110"/>
                </a:cubicBezTo>
                <a:cubicBezTo>
                  <a:pt x="1017" y="55"/>
                  <a:pt x="1017" y="55"/>
                  <a:pt x="1017" y="55"/>
                </a:cubicBezTo>
                <a:cubicBezTo>
                  <a:pt x="1017" y="38"/>
                  <a:pt x="1007" y="30"/>
                  <a:pt x="992" y="30"/>
                </a:cubicBezTo>
                <a:cubicBezTo>
                  <a:pt x="982" y="30"/>
                  <a:pt x="974" y="34"/>
                  <a:pt x="970" y="39"/>
                </a:cubicBezTo>
                <a:cubicBezTo>
                  <a:pt x="970" y="32"/>
                  <a:pt x="970" y="32"/>
                  <a:pt x="970" y="32"/>
                </a:cubicBezTo>
                <a:cubicBezTo>
                  <a:pt x="956" y="32"/>
                  <a:pt x="956" y="32"/>
                  <a:pt x="956" y="32"/>
                </a:cubicBezTo>
                <a:cubicBezTo>
                  <a:pt x="956" y="110"/>
                  <a:pt x="956" y="110"/>
                  <a:pt x="956" y="110"/>
                </a:cubicBezTo>
                <a:lnTo>
                  <a:pt x="970" y="110"/>
                </a:lnTo>
                <a:close/>
                <a:moveTo>
                  <a:pt x="932" y="5"/>
                </a:moveTo>
                <a:cubicBezTo>
                  <a:pt x="917" y="5"/>
                  <a:pt x="917" y="5"/>
                  <a:pt x="917" y="5"/>
                </a:cubicBezTo>
                <a:cubicBezTo>
                  <a:pt x="917" y="110"/>
                  <a:pt x="917" y="110"/>
                  <a:pt x="917" y="110"/>
                </a:cubicBezTo>
                <a:cubicBezTo>
                  <a:pt x="932" y="110"/>
                  <a:pt x="932" y="110"/>
                  <a:pt x="932" y="110"/>
                </a:cubicBezTo>
                <a:lnTo>
                  <a:pt x="932" y="5"/>
                </a:lnTo>
                <a:close/>
                <a:moveTo>
                  <a:pt x="838" y="42"/>
                </a:moveTo>
                <a:cubicBezTo>
                  <a:pt x="848" y="42"/>
                  <a:pt x="854" y="48"/>
                  <a:pt x="854" y="58"/>
                </a:cubicBezTo>
                <a:cubicBezTo>
                  <a:pt x="854" y="84"/>
                  <a:pt x="854" y="84"/>
                  <a:pt x="854" y="84"/>
                </a:cubicBezTo>
                <a:cubicBezTo>
                  <a:pt x="854" y="94"/>
                  <a:pt x="848" y="100"/>
                  <a:pt x="838" y="100"/>
                </a:cubicBezTo>
                <a:cubicBezTo>
                  <a:pt x="827" y="100"/>
                  <a:pt x="821" y="94"/>
                  <a:pt x="821" y="84"/>
                </a:cubicBezTo>
                <a:cubicBezTo>
                  <a:pt x="821" y="58"/>
                  <a:pt x="821" y="58"/>
                  <a:pt x="821" y="58"/>
                </a:cubicBezTo>
                <a:cubicBezTo>
                  <a:pt x="821" y="48"/>
                  <a:pt x="827" y="42"/>
                  <a:pt x="838" y="42"/>
                </a:cubicBezTo>
                <a:moveTo>
                  <a:pt x="839" y="112"/>
                </a:moveTo>
                <a:cubicBezTo>
                  <a:pt x="858" y="112"/>
                  <a:pt x="869" y="100"/>
                  <a:pt x="869" y="85"/>
                </a:cubicBezTo>
                <a:cubicBezTo>
                  <a:pt x="869" y="57"/>
                  <a:pt x="869" y="57"/>
                  <a:pt x="869" y="57"/>
                </a:cubicBezTo>
                <a:cubicBezTo>
                  <a:pt x="869" y="42"/>
                  <a:pt x="858" y="30"/>
                  <a:pt x="839" y="30"/>
                </a:cubicBezTo>
                <a:cubicBezTo>
                  <a:pt x="836" y="30"/>
                  <a:pt x="836" y="30"/>
                  <a:pt x="836" y="30"/>
                </a:cubicBezTo>
                <a:cubicBezTo>
                  <a:pt x="817" y="30"/>
                  <a:pt x="806" y="42"/>
                  <a:pt x="806" y="57"/>
                </a:cubicBezTo>
                <a:cubicBezTo>
                  <a:pt x="806" y="85"/>
                  <a:pt x="806" y="85"/>
                  <a:pt x="806" y="85"/>
                </a:cubicBezTo>
                <a:cubicBezTo>
                  <a:pt x="806" y="100"/>
                  <a:pt x="817" y="112"/>
                  <a:pt x="836" y="112"/>
                </a:cubicBezTo>
                <a:lnTo>
                  <a:pt x="839" y="112"/>
                </a:lnTo>
                <a:close/>
                <a:moveTo>
                  <a:pt x="793" y="32"/>
                </a:moveTo>
                <a:cubicBezTo>
                  <a:pt x="769" y="32"/>
                  <a:pt x="769" y="32"/>
                  <a:pt x="769" y="32"/>
                </a:cubicBezTo>
                <a:cubicBezTo>
                  <a:pt x="769" y="5"/>
                  <a:pt x="769" y="5"/>
                  <a:pt x="769" y="5"/>
                </a:cubicBezTo>
                <a:cubicBezTo>
                  <a:pt x="755" y="5"/>
                  <a:pt x="755" y="5"/>
                  <a:pt x="755" y="5"/>
                </a:cubicBezTo>
                <a:cubicBezTo>
                  <a:pt x="755" y="32"/>
                  <a:pt x="755" y="32"/>
                  <a:pt x="755" y="32"/>
                </a:cubicBezTo>
                <a:cubicBezTo>
                  <a:pt x="742" y="32"/>
                  <a:pt x="742" y="32"/>
                  <a:pt x="742" y="32"/>
                </a:cubicBezTo>
                <a:cubicBezTo>
                  <a:pt x="740" y="44"/>
                  <a:pt x="740" y="44"/>
                  <a:pt x="740" y="44"/>
                </a:cubicBezTo>
                <a:cubicBezTo>
                  <a:pt x="755" y="44"/>
                  <a:pt x="755" y="44"/>
                  <a:pt x="755" y="44"/>
                </a:cubicBezTo>
                <a:cubicBezTo>
                  <a:pt x="755" y="92"/>
                  <a:pt x="755" y="92"/>
                  <a:pt x="755" y="92"/>
                </a:cubicBezTo>
                <a:cubicBezTo>
                  <a:pt x="755" y="107"/>
                  <a:pt x="764" y="111"/>
                  <a:pt x="775" y="111"/>
                </a:cubicBezTo>
                <a:cubicBezTo>
                  <a:pt x="782" y="111"/>
                  <a:pt x="789" y="109"/>
                  <a:pt x="793" y="107"/>
                </a:cubicBezTo>
                <a:cubicBezTo>
                  <a:pt x="791" y="96"/>
                  <a:pt x="791" y="96"/>
                  <a:pt x="791" y="96"/>
                </a:cubicBezTo>
                <a:cubicBezTo>
                  <a:pt x="787" y="97"/>
                  <a:pt x="781" y="99"/>
                  <a:pt x="777" y="99"/>
                </a:cubicBezTo>
                <a:cubicBezTo>
                  <a:pt x="772" y="99"/>
                  <a:pt x="769" y="97"/>
                  <a:pt x="769" y="90"/>
                </a:cubicBezTo>
                <a:cubicBezTo>
                  <a:pt x="769" y="44"/>
                  <a:pt x="769" y="44"/>
                  <a:pt x="769" y="44"/>
                </a:cubicBezTo>
                <a:cubicBezTo>
                  <a:pt x="791" y="44"/>
                  <a:pt x="791" y="44"/>
                  <a:pt x="791" y="44"/>
                </a:cubicBezTo>
                <a:lnTo>
                  <a:pt x="793" y="32"/>
                </a:lnTo>
                <a:close/>
                <a:moveTo>
                  <a:pt x="685" y="104"/>
                </a:moveTo>
                <a:cubicBezTo>
                  <a:pt x="685" y="110"/>
                  <a:pt x="685" y="110"/>
                  <a:pt x="685" y="110"/>
                </a:cubicBezTo>
                <a:cubicBezTo>
                  <a:pt x="699" y="110"/>
                  <a:pt x="699" y="110"/>
                  <a:pt x="699" y="110"/>
                </a:cubicBezTo>
                <a:cubicBezTo>
                  <a:pt x="699" y="0"/>
                  <a:pt x="699" y="0"/>
                  <a:pt x="699" y="0"/>
                </a:cubicBezTo>
                <a:cubicBezTo>
                  <a:pt x="685" y="0"/>
                  <a:pt x="685" y="0"/>
                  <a:pt x="685" y="0"/>
                </a:cubicBezTo>
                <a:cubicBezTo>
                  <a:pt x="685" y="37"/>
                  <a:pt x="685" y="37"/>
                  <a:pt x="685" y="37"/>
                </a:cubicBezTo>
                <a:cubicBezTo>
                  <a:pt x="680" y="33"/>
                  <a:pt x="673" y="30"/>
                  <a:pt x="665" y="30"/>
                </a:cubicBezTo>
                <a:cubicBezTo>
                  <a:pt x="649" y="30"/>
                  <a:pt x="637" y="39"/>
                  <a:pt x="637" y="55"/>
                </a:cubicBezTo>
                <a:cubicBezTo>
                  <a:pt x="637" y="86"/>
                  <a:pt x="637" y="86"/>
                  <a:pt x="637" y="86"/>
                </a:cubicBezTo>
                <a:cubicBezTo>
                  <a:pt x="637" y="101"/>
                  <a:pt x="646" y="112"/>
                  <a:pt x="664" y="112"/>
                </a:cubicBezTo>
                <a:cubicBezTo>
                  <a:pt x="673" y="112"/>
                  <a:pt x="680" y="109"/>
                  <a:pt x="685" y="104"/>
                </a:cubicBezTo>
                <a:moveTo>
                  <a:pt x="685" y="93"/>
                </a:moveTo>
                <a:cubicBezTo>
                  <a:pt x="684" y="94"/>
                  <a:pt x="678" y="100"/>
                  <a:pt x="667" y="100"/>
                </a:cubicBezTo>
                <a:cubicBezTo>
                  <a:pt x="656" y="100"/>
                  <a:pt x="651" y="94"/>
                  <a:pt x="651" y="84"/>
                </a:cubicBezTo>
                <a:cubicBezTo>
                  <a:pt x="651" y="56"/>
                  <a:pt x="651" y="56"/>
                  <a:pt x="651" y="56"/>
                </a:cubicBezTo>
                <a:cubicBezTo>
                  <a:pt x="651" y="47"/>
                  <a:pt x="658" y="42"/>
                  <a:pt x="667" y="42"/>
                </a:cubicBezTo>
                <a:cubicBezTo>
                  <a:pt x="675" y="42"/>
                  <a:pt x="681" y="45"/>
                  <a:pt x="685" y="48"/>
                </a:cubicBezTo>
                <a:lnTo>
                  <a:pt x="685" y="93"/>
                </a:lnTo>
                <a:close/>
                <a:moveTo>
                  <a:pt x="576" y="74"/>
                </a:moveTo>
                <a:cubicBezTo>
                  <a:pt x="620" y="74"/>
                  <a:pt x="620" y="74"/>
                  <a:pt x="620" y="74"/>
                </a:cubicBezTo>
                <a:cubicBezTo>
                  <a:pt x="620" y="57"/>
                  <a:pt x="620" y="57"/>
                  <a:pt x="620" y="57"/>
                </a:cubicBezTo>
                <a:cubicBezTo>
                  <a:pt x="620" y="41"/>
                  <a:pt x="610" y="30"/>
                  <a:pt x="591" y="30"/>
                </a:cubicBezTo>
                <a:cubicBezTo>
                  <a:pt x="572" y="30"/>
                  <a:pt x="562" y="42"/>
                  <a:pt x="562" y="57"/>
                </a:cubicBezTo>
                <a:cubicBezTo>
                  <a:pt x="562" y="86"/>
                  <a:pt x="562" y="86"/>
                  <a:pt x="562" y="86"/>
                </a:cubicBezTo>
                <a:cubicBezTo>
                  <a:pt x="562" y="102"/>
                  <a:pt x="573" y="112"/>
                  <a:pt x="592" y="112"/>
                </a:cubicBezTo>
                <a:cubicBezTo>
                  <a:pt x="599" y="112"/>
                  <a:pt x="610" y="110"/>
                  <a:pt x="619" y="104"/>
                </a:cubicBezTo>
                <a:cubicBezTo>
                  <a:pt x="616" y="92"/>
                  <a:pt x="616" y="92"/>
                  <a:pt x="616" y="92"/>
                </a:cubicBezTo>
                <a:cubicBezTo>
                  <a:pt x="609" y="96"/>
                  <a:pt x="602" y="100"/>
                  <a:pt x="593" y="100"/>
                </a:cubicBezTo>
                <a:cubicBezTo>
                  <a:pt x="584" y="100"/>
                  <a:pt x="576" y="95"/>
                  <a:pt x="576" y="84"/>
                </a:cubicBezTo>
                <a:lnTo>
                  <a:pt x="576" y="74"/>
                </a:lnTo>
                <a:close/>
                <a:moveTo>
                  <a:pt x="606" y="64"/>
                </a:moveTo>
                <a:cubicBezTo>
                  <a:pt x="576" y="64"/>
                  <a:pt x="576" y="64"/>
                  <a:pt x="576" y="64"/>
                </a:cubicBezTo>
                <a:cubicBezTo>
                  <a:pt x="576" y="58"/>
                  <a:pt x="576" y="58"/>
                  <a:pt x="576" y="58"/>
                </a:cubicBezTo>
                <a:cubicBezTo>
                  <a:pt x="576" y="48"/>
                  <a:pt x="581" y="42"/>
                  <a:pt x="591" y="42"/>
                </a:cubicBezTo>
                <a:cubicBezTo>
                  <a:pt x="602" y="42"/>
                  <a:pt x="606" y="48"/>
                  <a:pt x="606" y="59"/>
                </a:cubicBezTo>
                <a:lnTo>
                  <a:pt x="606" y="64"/>
                </a:lnTo>
                <a:close/>
                <a:moveTo>
                  <a:pt x="548" y="32"/>
                </a:moveTo>
                <a:cubicBezTo>
                  <a:pt x="525" y="32"/>
                  <a:pt x="525" y="32"/>
                  <a:pt x="525" y="32"/>
                </a:cubicBezTo>
                <a:cubicBezTo>
                  <a:pt x="525" y="5"/>
                  <a:pt x="525" y="5"/>
                  <a:pt x="525" y="5"/>
                </a:cubicBezTo>
                <a:cubicBezTo>
                  <a:pt x="511" y="5"/>
                  <a:pt x="511" y="5"/>
                  <a:pt x="511" y="5"/>
                </a:cubicBezTo>
                <a:cubicBezTo>
                  <a:pt x="511" y="32"/>
                  <a:pt x="511" y="32"/>
                  <a:pt x="511" y="32"/>
                </a:cubicBezTo>
                <a:cubicBezTo>
                  <a:pt x="497" y="32"/>
                  <a:pt x="497" y="32"/>
                  <a:pt x="497" y="32"/>
                </a:cubicBezTo>
                <a:cubicBezTo>
                  <a:pt x="496" y="44"/>
                  <a:pt x="496" y="44"/>
                  <a:pt x="496" y="44"/>
                </a:cubicBezTo>
                <a:cubicBezTo>
                  <a:pt x="511" y="44"/>
                  <a:pt x="511" y="44"/>
                  <a:pt x="511" y="44"/>
                </a:cubicBezTo>
                <a:cubicBezTo>
                  <a:pt x="511" y="92"/>
                  <a:pt x="511" y="92"/>
                  <a:pt x="511" y="92"/>
                </a:cubicBezTo>
                <a:cubicBezTo>
                  <a:pt x="511" y="107"/>
                  <a:pt x="520" y="111"/>
                  <a:pt x="530" y="111"/>
                </a:cubicBezTo>
                <a:cubicBezTo>
                  <a:pt x="537" y="111"/>
                  <a:pt x="545" y="109"/>
                  <a:pt x="549" y="107"/>
                </a:cubicBezTo>
                <a:cubicBezTo>
                  <a:pt x="546" y="96"/>
                  <a:pt x="546" y="96"/>
                  <a:pt x="546" y="96"/>
                </a:cubicBezTo>
                <a:cubicBezTo>
                  <a:pt x="543" y="97"/>
                  <a:pt x="537" y="99"/>
                  <a:pt x="533" y="99"/>
                </a:cubicBezTo>
                <a:cubicBezTo>
                  <a:pt x="528" y="99"/>
                  <a:pt x="525" y="97"/>
                  <a:pt x="525" y="90"/>
                </a:cubicBezTo>
                <a:cubicBezTo>
                  <a:pt x="525" y="44"/>
                  <a:pt x="525" y="44"/>
                  <a:pt x="525" y="44"/>
                </a:cubicBezTo>
                <a:cubicBezTo>
                  <a:pt x="546" y="44"/>
                  <a:pt x="546" y="44"/>
                  <a:pt x="546" y="44"/>
                </a:cubicBezTo>
                <a:lnTo>
                  <a:pt x="548" y="32"/>
                </a:lnTo>
                <a:close/>
                <a:moveTo>
                  <a:pt x="488" y="32"/>
                </a:moveTo>
                <a:cubicBezTo>
                  <a:pt x="465" y="32"/>
                  <a:pt x="465" y="32"/>
                  <a:pt x="465" y="32"/>
                </a:cubicBezTo>
                <a:cubicBezTo>
                  <a:pt x="465" y="5"/>
                  <a:pt x="465" y="5"/>
                  <a:pt x="465" y="5"/>
                </a:cubicBezTo>
                <a:cubicBezTo>
                  <a:pt x="451" y="5"/>
                  <a:pt x="451" y="5"/>
                  <a:pt x="451" y="5"/>
                </a:cubicBezTo>
                <a:cubicBezTo>
                  <a:pt x="451" y="32"/>
                  <a:pt x="451" y="32"/>
                  <a:pt x="451" y="32"/>
                </a:cubicBezTo>
                <a:cubicBezTo>
                  <a:pt x="437" y="32"/>
                  <a:pt x="437" y="32"/>
                  <a:pt x="437" y="32"/>
                </a:cubicBezTo>
                <a:cubicBezTo>
                  <a:pt x="435" y="44"/>
                  <a:pt x="435" y="44"/>
                  <a:pt x="435" y="44"/>
                </a:cubicBezTo>
                <a:cubicBezTo>
                  <a:pt x="451" y="44"/>
                  <a:pt x="451" y="44"/>
                  <a:pt x="451" y="44"/>
                </a:cubicBezTo>
                <a:cubicBezTo>
                  <a:pt x="451" y="92"/>
                  <a:pt x="451" y="92"/>
                  <a:pt x="451" y="92"/>
                </a:cubicBezTo>
                <a:cubicBezTo>
                  <a:pt x="451" y="107"/>
                  <a:pt x="460" y="111"/>
                  <a:pt x="470" y="111"/>
                </a:cubicBezTo>
                <a:cubicBezTo>
                  <a:pt x="477" y="111"/>
                  <a:pt x="484" y="109"/>
                  <a:pt x="488" y="107"/>
                </a:cubicBezTo>
                <a:cubicBezTo>
                  <a:pt x="486" y="96"/>
                  <a:pt x="486" y="96"/>
                  <a:pt x="486" y="96"/>
                </a:cubicBezTo>
                <a:cubicBezTo>
                  <a:pt x="482" y="97"/>
                  <a:pt x="477" y="99"/>
                  <a:pt x="472" y="99"/>
                </a:cubicBezTo>
                <a:cubicBezTo>
                  <a:pt x="468" y="99"/>
                  <a:pt x="465" y="97"/>
                  <a:pt x="465" y="90"/>
                </a:cubicBezTo>
                <a:cubicBezTo>
                  <a:pt x="465" y="44"/>
                  <a:pt x="465" y="44"/>
                  <a:pt x="465" y="44"/>
                </a:cubicBezTo>
                <a:cubicBezTo>
                  <a:pt x="486" y="44"/>
                  <a:pt x="486" y="44"/>
                  <a:pt x="486" y="44"/>
                </a:cubicBezTo>
                <a:lnTo>
                  <a:pt x="488" y="32"/>
                </a:lnTo>
                <a:close/>
                <a:moveTo>
                  <a:pt x="406" y="18"/>
                </a:moveTo>
                <a:cubicBezTo>
                  <a:pt x="422" y="18"/>
                  <a:pt x="422" y="18"/>
                  <a:pt x="422" y="18"/>
                </a:cubicBezTo>
                <a:cubicBezTo>
                  <a:pt x="422" y="0"/>
                  <a:pt x="422" y="0"/>
                  <a:pt x="422" y="0"/>
                </a:cubicBezTo>
                <a:cubicBezTo>
                  <a:pt x="406" y="0"/>
                  <a:pt x="406" y="0"/>
                  <a:pt x="406" y="0"/>
                </a:cubicBezTo>
                <a:lnTo>
                  <a:pt x="406" y="18"/>
                </a:lnTo>
                <a:close/>
                <a:moveTo>
                  <a:pt x="421" y="32"/>
                </a:moveTo>
                <a:cubicBezTo>
                  <a:pt x="407" y="32"/>
                  <a:pt x="407" y="32"/>
                  <a:pt x="407" y="32"/>
                </a:cubicBezTo>
                <a:cubicBezTo>
                  <a:pt x="407" y="110"/>
                  <a:pt x="407" y="110"/>
                  <a:pt x="407" y="110"/>
                </a:cubicBezTo>
                <a:cubicBezTo>
                  <a:pt x="421" y="110"/>
                  <a:pt x="421" y="110"/>
                  <a:pt x="421" y="110"/>
                </a:cubicBezTo>
                <a:lnTo>
                  <a:pt x="421" y="32"/>
                </a:lnTo>
                <a:close/>
                <a:moveTo>
                  <a:pt x="298" y="32"/>
                </a:moveTo>
                <a:cubicBezTo>
                  <a:pt x="284" y="32"/>
                  <a:pt x="284" y="32"/>
                  <a:pt x="284" y="32"/>
                </a:cubicBezTo>
                <a:cubicBezTo>
                  <a:pt x="284" y="110"/>
                  <a:pt x="284" y="110"/>
                  <a:pt x="284" y="110"/>
                </a:cubicBezTo>
                <a:cubicBezTo>
                  <a:pt x="298" y="110"/>
                  <a:pt x="298" y="110"/>
                  <a:pt x="298" y="110"/>
                </a:cubicBezTo>
                <a:cubicBezTo>
                  <a:pt x="298" y="50"/>
                  <a:pt x="298" y="50"/>
                  <a:pt x="298" y="50"/>
                </a:cubicBezTo>
                <a:cubicBezTo>
                  <a:pt x="302" y="46"/>
                  <a:pt x="307" y="42"/>
                  <a:pt x="315" y="42"/>
                </a:cubicBezTo>
                <a:cubicBezTo>
                  <a:pt x="323" y="42"/>
                  <a:pt x="327" y="47"/>
                  <a:pt x="327" y="56"/>
                </a:cubicBezTo>
                <a:cubicBezTo>
                  <a:pt x="327" y="110"/>
                  <a:pt x="327" y="110"/>
                  <a:pt x="327" y="110"/>
                </a:cubicBezTo>
                <a:cubicBezTo>
                  <a:pt x="341" y="110"/>
                  <a:pt x="341" y="110"/>
                  <a:pt x="341" y="110"/>
                </a:cubicBezTo>
                <a:cubicBezTo>
                  <a:pt x="341" y="56"/>
                  <a:pt x="341" y="56"/>
                  <a:pt x="341" y="56"/>
                </a:cubicBezTo>
                <a:cubicBezTo>
                  <a:pt x="341" y="54"/>
                  <a:pt x="341" y="52"/>
                  <a:pt x="341" y="49"/>
                </a:cubicBezTo>
                <a:cubicBezTo>
                  <a:pt x="345" y="46"/>
                  <a:pt x="350" y="42"/>
                  <a:pt x="358" y="42"/>
                </a:cubicBezTo>
                <a:cubicBezTo>
                  <a:pt x="367" y="42"/>
                  <a:pt x="371" y="47"/>
                  <a:pt x="371" y="56"/>
                </a:cubicBezTo>
                <a:cubicBezTo>
                  <a:pt x="371" y="110"/>
                  <a:pt x="371" y="110"/>
                  <a:pt x="371" y="110"/>
                </a:cubicBezTo>
                <a:cubicBezTo>
                  <a:pt x="385" y="110"/>
                  <a:pt x="385" y="110"/>
                  <a:pt x="385" y="110"/>
                </a:cubicBezTo>
                <a:cubicBezTo>
                  <a:pt x="385" y="54"/>
                  <a:pt x="385" y="54"/>
                  <a:pt x="385" y="54"/>
                </a:cubicBezTo>
                <a:cubicBezTo>
                  <a:pt x="385" y="38"/>
                  <a:pt x="376" y="30"/>
                  <a:pt x="362" y="30"/>
                </a:cubicBezTo>
                <a:cubicBezTo>
                  <a:pt x="351" y="30"/>
                  <a:pt x="343" y="34"/>
                  <a:pt x="338" y="40"/>
                </a:cubicBezTo>
                <a:cubicBezTo>
                  <a:pt x="334" y="33"/>
                  <a:pt x="327" y="30"/>
                  <a:pt x="318" y="30"/>
                </a:cubicBezTo>
                <a:cubicBezTo>
                  <a:pt x="308" y="30"/>
                  <a:pt x="302" y="34"/>
                  <a:pt x="298" y="39"/>
                </a:cubicBezTo>
                <a:lnTo>
                  <a:pt x="298" y="32"/>
                </a:lnTo>
                <a:close/>
                <a:moveTo>
                  <a:pt x="174" y="32"/>
                </a:moveTo>
                <a:cubicBezTo>
                  <a:pt x="160" y="32"/>
                  <a:pt x="160" y="32"/>
                  <a:pt x="160" y="32"/>
                </a:cubicBezTo>
                <a:cubicBezTo>
                  <a:pt x="160" y="110"/>
                  <a:pt x="160" y="110"/>
                  <a:pt x="160" y="110"/>
                </a:cubicBezTo>
                <a:cubicBezTo>
                  <a:pt x="174" y="110"/>
                  <a:pt x="174" y="110"/>
                  <a:pt x="174" y="110"/>
                </a:cubicBezTo>
                <a:cubicBezTo>
                  <a:pt x="174" y="50"/>
                  <a:pt x="174" y="50"/>
                  <a:pt x="174" y="50"/>
                </a:cubicBezTo>
                <a:cubicBezTo>
                  <a:pt x="178" y="46"/>
                  <a:pt x="183" y="42"/>
                  <a:pt x="191" y="42"/>
                </a:cubicBezTo>
                <a:cubicBezTo>
                  <a:pt x="200" y="42"/>
                  <a:pt x="204" y="47"/>
                  <a:pt x="204" y="56"/>
                </a:cubicBezTo>
                <a:cubicBezTo>
                  <a:pt x="204" y="110"/>
                  <a:pt x="204" y="110"/>
                  <a:pt x="204" y="110"/>
                </a:cubicBezTo>
                <a:cubicBezTo>
                  <a:pt x="218" y="110"/>
                  <a:pt x="218" y="110"/>
                  <a:pt x="218" y="110"/>
                </a:cubicBezTo>
                <a:cubicBezTo>
                  <a:pt x="218" y="56"/>
                  <a:pt x="218" y="56"/>
                  <a:pt x="218" y="56"/>
                </a:cubicBezTo>
                <a:cubicBezTo>
                  <a:pt x="218" y="54"/>
                  <a:pt x="218" y="52"/>
                  <a:pt x="218" y="49"/>
                </a:cubicBezTo>
                <a:cubicBezTo>
                  <a:pt x="221" y="46"/>
                  <a:pt x="227" y="42"/>
                  <a:pt x="235" y="42"/>
                </a:cubicBezTo>
                <a:cubicBezTo>
                  <a:pt x="243" y="42"/>
                  <a:pt x="247" y="47"/>
                  <a:pt x="247" y="56"/>
                </a:cubicBezTo>
                <a:cubicBezTo>
                  <a:pt x="247" y="110"/>
                  <a:pt x="247" y="110"/>
                  <a:pt x="247" y="110"/>
                </a:cubicBezTo>
                <a:cubicBezTo>
                  <a:pt x="261" y="110"/>
                  <a:pt x="261" y="110"/>
                  <a:pt x="261" y="110"/>
                </a:cubicBezTo>
                <a:cubicBezTo>
                  <a:pt x="261" y="54"/>
                  <a:pt x="261" y="54"/>
                  <a:pt x="261" y="54"/>
                </a:cubicBezTo>
                <a:cubicBezTo>
                  <a:pt x="261" y="38"/>
                  <a:pt x="252" y="30"/>
                  <a:pt x="238" y="30"/>
                </a:cubicBezTo>
                <a:cubicBezTo>
                  <a:pt x="227" y="30"/>
                  <a:pt x="220" y="34"/>
                  <a:pt x="215" y="40"/>
                </a:cubicBezTo>
                <a:cubicBezTo>
                  <a:pt x="211" y="33"/>
                  <a:pt x="204" y="30"/>
                  <a:pt x="195" y="30"/>
                </a:cubicBezTo>
                <a:cubicBezTo>
                  <a:pt x="185" y="30"/>
                  <a:pt x="178" y="34"/>
                  <a:pt x="174" y="39"/>
                </a:cubicBezTo>
                <a:lnTo>
                  <a:pt x="174" y="32"/>
                </a:lnTo>
                <a:close/>
                <a:moveTo>
                  <a:pt x="109" y="42"/>
                </a:moveTo>
                <a:cubicBezTo>
                  <a:pt x="120" y="42"/>
                  <a:pt x="126" y="48"/>
                  <a:pt x="126" y="58"/>
                </a:cubicBezTo>
                <a:cubicBezTo>
                  <a:pt x="126" y="84"/>
                  <a:pt x="126" y="84"/>
                  <a:pt x="126" y="84"/>
                </a:cubicBezTo>
                <a:cubicBezTo>
                  <a:pt x="126" y="94"/>
                  <a:pt x="120" y="100"/>
                  <a:pt x="109" y="100"/>
                </a:cubicBezTo>
                <a:cubicBezTo>
                  <a:pt x="98" y="100"/>
                  <a:pt x="92" y="94"/>
                  <a:pt x="92" y="84"/>
                </a:cubicBezTo>
                <a:cubicBezTo>
                  <a:pt x="92" y="58"/>
                  <a:pt x="92" y="58"/>
                  <a:pt x="92" y="58"/>
                </a:cubicBezTo>
                <a:cubicBezTo>
                  <a:pt x="92" y="48"/>
                  <a:pt x="98" y="42"/>
                  <a:pt x="109" y="42"/>
                </a:cubicBezTo>
                <a:moveTo>
                  <a:pt x="110" y="112"/>
                </a:moveTo>
                <a:cubicBezTo>
                  <a:pt x="129" y="112"/>
                  <a:pt x="140" y="100"/>
                  <a:pt x="140" y="85"/>
                </a:cubicBezTo>
                <a:cubicBezTo>
                  <a:pt x="140" y="57"/>
                  <a:pt x="140" y="57"/>
                  <a:pt x="140" y="57"/>
                </a:cubicBezTo>
                <a:cubicBezTo>
                  <a:pt x="140" y="42"/>
                  <a:pt x="129" y="30"/>
                  <a:pt x="110" y="30"/>
                </a:cubicBezTo>
                <a:cubicBezTo>
                  <a:pt x="107" y="30"/>
                  <a:pt x="107" y="30"/>
                  <a:pt x="107" y="30"/>
                </a:cubicBezTo>
                <a:cubicBezTo>
                  <a:pt x="89" y="30"/>
                  <a:pt x="78" y="42"/>
                  <a:pt x="78" y="57"/>
                </a:cubicBezTo>
                <a:cubicBezTo>
                  <a:pt x="78" y="85"/>
                  <a:pt x="78" y="85"/>
                  <a:pt x="78" y="85"/>
                </a:cubicBezTo>
                <a:cubicBezTo>
                  <a:pt x="78" y="100"/>
                  <a:pt x="89" y="112"/>
                  <a:pt x="107" y="112"/>
                </a:cubicBezTo>
                <a:lnTo>
                  <a:pt x="110" y="112"/>
                </a:lnTo>
                <a:close/>
                <a:moveTo>
                  <a:pt x="58" y="88"/>
                </a:moveTo>
                <a:cubicBezTo>
                  <a:pt x="53" y="94"/>
                  <a:pt x="45" y="99"/>
                  <a:pt x="34" y="99"/>
                </a:cubicBezTo>
                <a:cubicBezTo>
                  <a:pt x="23" y="99"/>
                  <a:pt x="15" y="93"/>
                  <a:pt x="15" y="80"/>
                </a:cubicBezTo>
                <a:cubicBezTo>
                  <a:pt x="15" y="34"/>
                  <a:pt x="15" y="34"/>
                  <a:pt x="15" y="34"/>
                </a:cubicBezTo>
                <a:cubicBezTo>
                  <a:pt x="15" y="22"/>
                  <a:pt x="22" y="15"/>
                  <a:pt x="33" y="15"/>
                </a:cubicBezTo>
                <a:cubicBezTo>
                  <a:pt x="42" y="15"/>
                  <a:pt x="50" y="20"/>
                  <a:pt x="55" y="26"/>
                </a:cubicBezTo>
                <a:cubicBezTo>
                  <a:pt x="63" y="15"/>
                  <a:pt x="63" y="15"/>
                  <a:pt x="63" y="15"/>
                </a:cubicBezTo>
                <a:cubicBezTo>
                  <a:pt x="58" y="9"/>
                  <a:pt x="47" y="3"/>
                  <a:pt x="33" y="3"/>
                </a:cubicBezTo>
                <a:cubicBezTo>
                  <a:pt x="13" y="3"/>
                  <a:pt x="0" y="16"/>
                  <a:pt x="0" y="33"/>
                </a:cubicBezTo>
                <a:cubicBezTo>
                  <a:pt x="0" y="82"/>
                  <a:pt x="0" y="82"/>
                  <a:pt x="0" y="82"/>
                </a:cubicBezTo>
                <a:cubicBezTo>
                  <a:pt x="0" y="100"/>
                  <a:pt x="12" y="112"/>
                  <a:pt x="34" y="112"/>
                </a:cubicBezTo>
                <a:cubicBezTo>
                  <a:pt x="46" y="112"/>
                  <a:pt x="58" y="108"/>
                  <a:pt x="65" y="100"/>
                </a:cubicBezTo>
                <a:lnTo>
                  <a:pt x="58"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Date Placeholder 52">
            <a:extLst>
              <a:ext uri="{FF2B5EF4-FFF2-40B4-BE49-F238E27FC236}">
                <a16:creationId xmlns:a16="http://schemas.microsoft.com/office/drawing/2014/main" id="{223355A1-8CFA-46C1-AF72-C78A6DC7410C}"/>
              </a:ext>
            </a:extLst>
          </p:cNvPr>
          <p:cNvSpPr>
            <a:spLocks noGrp="1"/>
          </p:cNvSpPr>
          <p:nvPr>
            <p:ph type="dt" sz="half" idx="10"/>
          </p:nvPr>
        </p:nvSpPr>
        <p:spPr>
          <a:xfrm>
            <a:off x="1110499" y="3876462"/>
            <a:ext cx="2584290" cy="340732"/>
          </a:xfrm>
          <a:prstGeom prst="rect">
            <a:avLst/>
          </a:prstGeom>
        </p:spPr>
        <p:txBody>
          <a:bodyPr/>
          <a:lstStyle>
            <a:lvl1pPr>
              <a:defRPr sz="1600">
                <a:solidFill>
                  <a:schemeClr val="bg1"/>
                </a:solidFill>
              </a:defRPr>
            </a:lvl1pPr>
          </a:lstStyle>
          <a:p>
            <a:r>
              <a:rPr lang="en-US"/>
              <a:t>Subheading</a:t>
            </a:r>
            <a:endParaRPr lang="en-GB"/>
          </a:p>
        </p:txBody>
      </p:sp>
      <p:sp>
        <p:nvSpPr>
          <p:cNvPr id="59" name="Freeform 49">
            <a:extLst>
              <a:ext uri="{FF2B5EF4-FFF2-40B4-BE49-F238E27FC236}">
                <a16:creationId xmlns:a16="http://schemas.microsoft.com/office/drawing/2014/main" id="{59E7BBF1-1307-418C-AD2B-D55F9778ACD2}"/>
              </a:ext>
            </a:extLst>
          </p:cNvPr>
          <p:cNvSpPr>
            <a:spLocks/>
          </p:cNvSpPr>
          <p:nvPr userDrawn="1"/>
        </p:nvSpPr>
        <p:spPr bwMode="auto">
          <a:xfrm>
            <a:off x="8664941" y="0"/>
            <a:ext cx="7129" cy="106935"/>
          </a:xfrm>
          <a:custGeom>
            <a:avLst/>
            <a:gdLst>
              <a:gd name="T0" fmla="*/ 0 w 2"/>
              <a:gd name="T1" fmla="*/ 0 h 25"/>
              <a:gd name="T2" fmla="*/ 2 w 2"/>
              <a:gd name="T3" fmla="*/ 25 h 25"/>
              <a:gd name="T4" fmla="*/ 0 w 2"/>
              <a:gd name="T5" fmla="*/ 0 h 25"/>
            </a:gdLst>
            <a:ahLst/>
            <a:cxnLst>
              <a:cxn ang="0">
                <a:pos x="T0" y="T1"/>
              </a:cxn>
              <a:cxn ang="0">
                <a:pos x="T2" y="T3"/>
              </a:cxn>
              <a:cxn ang="0">
                <a:pos x="T4" y="T5"/>
              </a:cxn>
            </a:cxnLst>
            <a:rect l="0" t="0" r="r" b="b"/>
            <a:pathLst>
              <a:path w="2" h="25">
                <a:moveTo>
                  <a:pt x="0" y="0"/>
                </a:moveTo>
                <a:cubicBezTo>
                  <a:pt x="0" y="9"/>
                  <a:pt x="1" y="17"/>
                  <a:pt x="2" y="25"/>
                </a:cubicBezTo>
                <a:cubicBezTo>
                  <a:pt x="1" y="17"/>
                  <a:pt x="0" y="9"/>
                  <a:pt x="0" y="0"/>
                </a:cubicBezTo>
                <a:close/>
              </a:path>
            </a:pathLst>
          </a:custGeom>
          <a:solidFill>
            <a:srgbClr val="193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50">
            <a:extLst>
              <a:ext uri="{FF2B5EF4-FFF2-40B4-BE49-F238E27FC236}">
                <a16:creationId xmlns:a16="http://schemas.microsoft.com/office/drawing/2014/main" id="{9496A271-7D73-47DC-8D5D-8600BE6DB27D}"/>
              </a:ext>
            </a:extLst>
          </p:cNvPr>
          <p:cNvSpPr>
            <a:spLocks/>
          </p:cNvSpPr>
          <p:nvPr userDrawn="1"/>
        </p:nvSpPr>
        <p:spPr bwMode="auto">
          <a:xfrm>
            <a:off x="8957229" y="809138"/>
            <a:ext cx="360013" cy="368924"/>
          </a:xfrm>
          <a:custGeom>
            <a:avLst/>
            <a:gdLst>
              <a:gd name="T0" fmla="*/ 35 w 85"/>
              <a:gd name="T1" fmla="*/ 38 h 87"/>
              <a:gd name="T2" fmla="*/ 0 w 85"/>
              <a:gd name="T3" fmla="*/ 0 h 87"/>
              <a:gd name="T4" fmla="*/ 35 w 85"/>
              <a:gd name="T5" fmla="*/ 38 h 87"/>
              <a:gd name="T6" fmla="*/ 35 w 85"/>
              <a:gd name="T7" fmla="*/ 38 h 87"/>
              <a:gd name="T8" fmla="*/ 85 w 85"/>
              <a:gd name="T9" fmla="*/ 87 h 87"/>
              <a:gd name="T10" fmla="*/ 35 w 85"/>
              <a:gd name="T11" fmla="*/ 38 h 87"/>
            </a:gdLst>
            <a:ahLst/>
            <a:cxnLst>
              <a:cxn ang="0">
                <a:pos x="T0" y="T1"/>
              </a:cxn>
              <a:cxn ang="0">
                <a:pos x="T2" y="T3"/>
              </a:cxn>
              <a:cxn ang="0">
                <a:pos x="T4" y="T5"/>
              </a:cxn>
              <a:cxn ang="0">
                <a:pos x="T6" y="T7"/>
              </a:cxn>
              <a:cxn ang="0">
                <a:pos x="T8" y="T9"/>
              </a:cxn>
              <a:cxn ang="0">
                <a:pos x="T10" y="T11"/>
              </a:cxn>
            </a:cxnLst>
            <a:rect l="0" t="0" r="r" b="b"/>
            <a:pathLst>
              <a:path w="85" h="87">
                <a:moveTo>
                  <a:pt x="35" y="38"/>
                </a:moveTo>
                <a:cubicBezTo>
                  <a:pt x="22" y="26"/>
                  <a:pt x="11" y="14"/>
                  <a:pt x="0" y="0"/>
                </a:cubicBezTo>
                <a:cubicBezTo>
                  <a:pt x="11" y="14"/>
                  <a:pt x="22" y="26"/>
                  <a:pt x="35" y="38"/>
                </a:cubicBezTo>
                <a:cubicBezTo>
                  <a:pt x="35" y="38"/>
                  <a:pt x="35" y="38"/>
                  <a:pt x="35" y="38"/>
                </a:cubicBezTo>
                <a:cubicBezTo>
                  <a:pt x="85" y="87"/>
                  <a:pt x="85" y="87"/>
                  <a:pt x="85" y="87"/>
                </a:cubicBezTo>
                <a:cubicBezTo>
                  <a:pt x="35" y="38"/>
                  <a:pt x="35" y="38"/>
                  <a:pt x="35" y="38"/>
                </a:cubicBezTo>
                <a:close/>
              </a:path>
            </a:pathLst>
          </a:custGeom>
          <a:solidFill>
            <a:srgbClr val="193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53">
            <a:extLst>
              <a:ext uri="{FF2B5EF4-FFF2-40B4-BE49-F238E27FC236}">
                <a16:creationId xmlns:a16="http://schemas.microsoft.com/office/drawing/2014/main" id="{C5A0496D-6E52-4F9F-AB67-F0188B23C07F}"/>
              </a:ext>
            </a:extLst>
          </p:cNvPr>
          <p:cNvSpPr>
            <a:spLocks/>
          </p:cNvSpPr>
          <p:nvPr userDrawn="1"/>
        </p:nvSpPr>
        <p:spPr bwMode="auto">
          <a:xfrm>
            <a:off x="8672070" y="106935"/>
            <a:ext cx="285159" cy="702204"/>
          </a:xfrm>
          <a:custGeom>
            <a:avLst/>
            <a:gdLst>
              <a:gd name="T0" fmla="*/ 67 w 67"/>
              <a:gd name="T1" fmla="*/ 166 h 166"/>
              <a:gd name="T2" fmla="*/ 0 w 67"/>
              <a:gd name="T3" fmla="*/ 0 h 166"/>
              <a:gd name="T4" fmla="*/ 67 w 67"/>
              <a:gd name="T5" fmla="*/ 166 h 166"/>
            </a:gdLst>
            <a:ahLst/>
            <a:cxnLst>
              <a:cxn ang="0">
                <a:pos x="T0" y="T1"/>
              </a:cxn>
              <a:cxn ang="0">
                <a:pos x="T2" y="T3"/>
              </a:cxn>
              <a:cxn ang="0">
                <a:pos x="T4" y="T5"/>
              </a:cxn>
            </a:cxnLst>
            <a:rect l="0" t="0" r="r" b="b"/>
            <a:pathLst>
              <a:path w="67" h="166">
                <a:moveTo>
                  <a:pt x="67" y="166"/>
                </a:moveTo>
                <a:cubicBezTo>
                  <a:pt x="30" y="119"/>
                  <a:pt x="6" y="62"/>
                  <a:pt x="0" y="0"/>
                </a:cubicBezTo>
                <a:cubicBezTo>
                  <a:pt x="6" y="62"/>
                  <a:pt x="30" y="119"/>
                  <a:pt x="67" y="166"/>
                </a:cubicBezTo>
                <a:close/>
              </a:path>
            </a:pathLst>
          </a:custGeom>
          <a:solidFill>
            <a:srgbClr val="C9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54">
            <a:extLst>
              <a:ext uri="{FF2B5EF4-FFF2-40B4-BE49-F238E27FC236}">
                <a16:creationId xmlns:a16="http://schemas.microsoft.com/office/drawing/2014/main" id="{1E1D9EDE-7DB0-4804-A608-58DF2F8A0721}"/>
              </a:ext>
            </a:extLst>
          </p:cNvPr>
          <p:cNvSpPr>
            <a:spLocks/>
          </p:cNvSpPr>
          <p:nvPr userDrawn="1"/>
        </p:nvSpPr>
        <p:spPr bwMode="auto">
          <a:xfrm>
            <a:off x="9317242" y="1178063"/>
            <a:ext cx="757453" cy="748542"/>
          </a:xfrm>
          <a:custGeom>
            <a:avLst/>
            <a:gdLst>
              <a:gd name="T0" fmla="*/ 425 w 425"/>
              <a:gd name="T1" fmla="*/ 420 h 420"/>
              <a:gd name="T2" fmla="*/ 425 w 425"/>
              <a:gd name="T3" fmla="*/ 420 h 420"/>
              <a:gd name="T4" fmla="*/ 0 w 425"/>
              <a:gd name="T5" fmla="*/ 0 h 420"/>
              <a:gd name="T6" fmla="*/ 425 w 425"/>
              <a:gd name="T7" fmla="*/ 420 h 420"/>
            </a:gdLst>
            <a:ahLst/>
            <a:cxnLst>
              <a:cxn ang="0">
                <a:pos x="T0" y="T1"/>
              </a:cxn>
              <a:cxn ang="0">
                <a:pos x="T2" y="T3"/>
              </a:cxn>
              <a:cxn ang="0">
                <a:pos x="T4" y="T5"/>
              </a:cxn>
              <a:cxn ang="0">
                <a:pos x="T6" y="T7"/>
              </a:cxn>
            </a:cxnLst>
            <a:rect l="0" t="0" r="r" b="b"/>
            <a:pathLst>
              <a:path w="425" h="420">
                <a:moveTo>
                  <a:pt x="425" y="420"/>
                </a:moveTo>
                <a:lnTo>
                  <a:pt x="425" y="420"/>
                </a:lnTo>
                <a:lnTo>
                  <a:pt x="0" y="0"/>
                </a:lnTo>
                <a:lnTo>
                  <a:pt x="425" y="420"/>
                </a:lnTo>
                <a:close/>
              </a:path>
            </a:pathLst>
          </a:custGeom>
          <a:solidFill>
            <a:srgbClr val="C9C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69" name="Group 68">
            <a:extLst>
              <a:ext uri="{FF2B5EF4-FFF2-40B4-BE49-F238E27FC236}">
                <a16:creationId xmlns:a16="http://schemas.microsoft.com/office/drawing/2014/main" id="{78FADE5E-9295-4666-B526-63E4E06E789C}"/>
              </a:ext>
            </a:extLst>
          </p:cNvPr>
          <p:cNvGrpSpPr/>
          <p:nvPr userDrawn="1"/>
        </p:nvGrpSpPr>
        <p:grpSpPr>
          <a:xfrm>
            <a:off x="7322912" y="0"/>
            <a:ext cx="4869088" cy="6865200"/>
            <a:chOff x="7322912" y="0"/>
            <a:chExt cx="4869088" cy="6865200"/>
          </a:xfrm>
        </p:grpSpPr>
        <p:sp>
          <p:nvSpPr>
            <p:cNvPr id="61" name="Freeform 51">
              <a:extLst>
                <a:ext uri="{FF2B5EF4-FFF2-40B4-BE49-F238E27FC236}">
                  <a16:creationId xmlns:a16="http://schemas.microsoft.com/office/drawing/2014/main" id="{5B128005-F581-4D69-A1F9-2829C8899A6A}"/>
                </a:ext>
              </a:extLst>
            </p:cNvPr>
            <p:cNvSpPr>
              <a:spLocks/>
            </p:cNvSpPr>
            <p:nvPr userDrawn="1"/>
          </p:nvSpPr>
          <p:spPr bwMode="auto">
            <a:xfrm>
              <a:off x="8664941" y="0"/>
              <a:ext cx="1409754" cy="2976346"/>
            </a:xfrm>
            <a:custGeom>
              <a:avLst/>
              <a:gdLst>
                <a:gd name="T0" fmla="*/ 104 w 333"/>
                <a:gd name="T1" fmla="*/ 477 h 703"/>
                <a:gd name="T2" fmla="*/ 104 w 333"/>
                <a:gd name="T3" fmla="*/ 477 h 703"/>
                <a:gd name="T4" fmla="*/ 333 w 333"/>
                <a:gd name="T5" fmla="*/ 703 h 703"/>
                <a:gd name="T6" fmla="*/ 333 w 333"/>
                <a:gd name="T7" fmla="*/ 455 h 703"/>
                <a:gd name="T8" fmla="*/ 333 w 333"/>
                <a:gd name="T9" fmla="*/ 455 h 703"/>
                <a:gd name="T10" fmla="*/ 333 w 333"/>
                <a:gd name="T11" fmla="*/ 455 h 703"/>
                <a:gd name="T12" fmla="*/ 154 w 333"/>
                <a:gd name="T13" fmla="*/ 278 h 703"/>
                <a:gd name="T14" fmla="*/ 104 w 333"/>
                <a:gd name="T15" fmla="*/ 229 h 703"/>
                <a:gd name="T16" fmla="*/ 104 w 333"/>
                <a:gd name="T17" fmla="*/ 229 h 703"/>
                <a:gd name="T18" fmla="*/ 69 w 333"/>
                <a:gd name="T19" fmla="*/ 191 h 703"/>
                <a:gd name="T20" fmla="*/ 2 w 333"/>
                <a:gd name="T21" fmla="*/ 25 h 703"/>
                <a:gd name="T22" fmla="*/ 0 w 333"/>
                <a:gd name="T23" fmla="*/ 0 h 703"/>
                <a:gd name="T24" fmla="*/ 0 w 333"/>
                <a:gd name="T25" fmla="*/ 0 h 703"/>
                <a:gd name="T26" fmla="*/ 0 w 333"/>
                <a:gd name="T27" fmla="*/ 239 h 703"/>
                <a:gd name="T28" fmla="*/ 104 w 333"/>
                <a:gd name="T29" fmla="*/ 477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703">
                  <a:moveTo>
                    <a:pt x="104" y="477"/>
                  </a:moveTo>
                  <a:cubicBezTo>
                    <a:pt x="104" y="477"/>
                    <a:pt x="104" y="477"/>
                    <a:pt x="104" y="477"/>
                  </a:cubicBezTo>
                  <a:cubicBezTo>
                    <a:pt x="333" y="703"/>
                    <a:pt x="333" y="703"/>
                    <a:pt x="333" y="703"/>
                  </a:cubicBezTo>
                  <a:cubicBezTo>
                    <a:pt x="333" y="455"/>
                    <a:pt x="333" y="455"/>
                    <a:pt x="333" y="455"/>
                  </a:cubicBezTo>
                  <a:cubicBezTo>
                    <a:pt x="333" y="455"/>
                    <a:pt x="333" y="455"/>
                    <a:pt x="333" y="455"/>
                  </a:cubicBezTo>
                  <a:cubicBezTo>
                    <a:pt x="333" y="455"/>
                    <a:pt x="333" y="455"/>
                    <a:pt x="333" y="455"/>
                  </a:cubicBezTo>
                  <a:cubicBezTo>
                    <a:pt x="154" y="278"/>
                    <a:pt x="154" y="278"/>
                    <a:pt x="154" y="278"/>
                  </a:cubicBezTo>
                  <a:cubicBezTo>
                    <a:pt x="104" y="229"/>
                    <a:pt x="104" y="229"/>
                    <a:pt x="104" y="229"/>
                  </a:cubicBezTo>
                  <a:cubicBezTo>
                    <a:pt x="104" y="229"/>
                    <a:pt x="104" y="229"/>
                    <a:pt x="104" y="229"/>
                  </a:cubicBezTo>
                  <a:cubicBezTo>
                    <a:pt x="91" y="217"/>
                    <a:pt x="80" y="205"/>
                    <a:pt x="69" y="191"/>
                  </a:cubicBezTo>
                  <a:cubicBezTo>
                    <a:pt x="32" y="144"/>
                    <a:pt x="8" y="87"/>
                    <a:pt x="2" y="25"/>
                  </a:cubicBezTo>
                  <a:cubicBezTo>
                    <a:pt x="1" y="17"/>
                    <a:pt x="0" y="9"/>
                    <a:pt x="0" y="0"/>
                  </a:cubicBezTo>
                  <a:cubicBezTo>
                    <a:pt x="0" y="0"/>
                    <a:pt x="0" y="0"/>
                    <a:pt x="0" y="0"/>
                  </a:cubicBezTo>
                  <a:cubicBezTo>
                    <a:pt x="0" y="239"/>
                    <a:pt x="0" y="239"/>
                    <a:pt x="0" y="239"/>
                  </a:cubicBezTo>
                  <a:cubicBezTo>
                    <a:pt x="0" y="333"/>
                    <a:pt x="40" y="417"/>
                    <a:pt x="104" y="477"/>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AU"/>
            </a:p>
          </p:txBody>
        </p:sp>
        <p:sp>
          <p:nvSpPr>
            <p:cNvPr id="62" name="Freeform 52">
              <a:extLst>
                <a:ext uri="{FF2B5EF4-FFF2-40B4-BE49-F238E27FC236}">
                  <a16:creationId xmlns:a16="http://schemas.microsoft.com/office/drawing/2014/main" id="{2177F5D6-7B1C-45F8-8D01-BD6409B93EFA}"/>
                </a:ext>
              </a:extLst>
            </p:cNvPr>
            <p:cNvSpPr>
              <a:spLocks/>
            </p:cNvSpPr>
            <p:nvPr userDrawn="1"/>
          </p:nvSpPr>
          <p:spPr bwMode="auto">
            <a:xfrm>
              <a:off x="8664941" y="0"/>
              <a:ext cx="1409754" cy="1926605"/>
            </a:xfrm>
            <a:custGeom>
              <a:avLst/>
              <a:gdLst>
                <a:gd name="T0" fmla="*/ 2 w 333"/>
                <a:gd name="T1" fmla="*/ 25 h 455"/>
                <a:gd name="T2" fmla="*/ 69 w 333"/>
                <a:gd name="T3" fmla="*/ 191 h 455"/>
                <a:gd name="T4" fmla="*/ 104 w 333"/>
                <a:gd name="T5" fmla="*/ 229 h 455"/>
                <a:gd name="T6" fmla="*/ 104 w 333"/>
                <a:gd name="T7" fmla="*/ 229 h 455"/>
                <a:gd name="T8" fmla="*/ 154 w 333"/>
                <a:gd name="T9" fmla="*/ 278 h 455"/>
                <a:gd name="T10" fmla="*/ 333 w 333"/>
                <a:gd name="T11" fmla="*/ 455 h 455"/>
                <a:gd name="T12" fmla="*/ 333 w 333"/>
                <a:gd name="T13" fmla="*/ 0 h 455"/>
                <a:gd name="T14" fmla="*/ 0 w 333"/>
                <a:gd name="T15" fmla="*/ 0 h 455"/>
                <a:gd name="T16" fmla="*/ 2 w 333"/>
                <a:gd name="T17" fmla="*/ 2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455">
                  <a:moveTo>
                    <a:pt x="2" y="25"/>
                  </a:moveTo>
                  <a:cubicBezTo>
                    <a:pt x="8" y="87"/>
                    <a:pt x="32" y="144"/>
                    <a:pt x="69" y="191"/>
                  </a:cubicBezTo>
                  <a:cubicBezTo>
                    <a:pt x="80" y="205"/>
                    <a:pt x="91" y="217"/>
                    <a:pt x="104" y="229"/>
                  </a:cubicBezTo>
                  <a:cubicBezTo>
                    <a:pt x="104" y="229"/>
                    <a:pt x="104" y="229"/>
                    <a:pt x="104" y="229"/>
                  </a:cubicBezTo>
                  <a:cubicBezTo>
                    <a:pt x="154" y="278"/>
                    <a:pt x="154" y="278"/>
                    <a:pt x="154" y="278"/>
                  </a:cubicBezTo>
                  <a:cubicBezTo>
                    <a:pt x="333" y="455"/>
                    <a:pt x="333" y="455"/>
                    <a:pt x="333" y="455"/>
                  </a:cubicBezTo>
                  <a:cubicBezTo>
                    <a:pt x="333" y="0"/>
                    <a:pt x="333" y="0"/>
                    <a:pt x="333" y="0"/>
                  </a:cubicBezTo>
                  <a:cubicBezTo>
                    <a:pt x="0" y="0"/>
                    <a:pt x="0" y="0"/>
                    <a:pt x="0" y="0"/>
                  </a:cubicBezTo>
                  <a:cubicBezTo>
                    <a:pt x="0" y="9"/>
                    <a:pt x="1" y="17"/>
                    <a:pt x="2" y="25"/>
                  </a:cubicBezTo>
                  <a:close/>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AU"/>
            </a:p>
          </p:txBody>
        </p:sp>
        <p:sp>
          <p:nvSpPr>
            <p:cNvPr id="65" name="Freeform 55">
              <a:extLst>
                <a:ext uri="{FF2B5EF4-FFF2-40B4-BE49-F238E27FC236}">
                  <a16:creationId xmlns:a16="http://schemas.microsoft.com/office/drawing/2014/main" id="{21F27BBD-FAF4-44CD-B943-EC6E3FBC5EAC}"/>
                </a:ext>
              </a:extLst>
            </p:cNvPr>
            <p:cNvSpPr>
              <a:spLocks/>
            </p:cNvSpPr>
            <p:nvPr userDrawn="1"/>
          </p:nvSpPr>
          <p:spPr bwMode="auto">
            <a:xfrm>
              <a:off x="10074695" y="335062"/>
              <a:ext cx="1409754" cy="4963547"/>
            </a:xfrm>
            <a:custGeom>
              <a:avLst/>
              <a:gdLst>
                <a:gd name="T0" fmla="*/ 104 w 333"/>
                <a:gd name="T1" fmla="*/ 947 h 1173"/>
                <a:gd name="T2" fmla="*/ 333 w 333"/>
                <a:gd name="T3" fmla="*/ 1173 h 1173"/>
                <a:gd name="T4" fmla="*/ 333 w 333"/>
                <a:gd name="T5" fmla="*/ 329 h 1173"/>
                <a:gd name="T6" fmla="*/ 0 w 333"/>
                <a:gd name="T7" fmla="*/ 0 h 1173"/>
                <a:gd name="T8" fmla="*/ 0 w 333"/>
                <a:gd name="T9" fmla="*/ 708 h 1173"/>
                <a:gd name="T10" fmla="*/ 104 w 333"/>
                <a:gd name="T11" fmla="*/ 947 h 1173"/>
              </a:gdLst>
              <a:ahLst/>
              <a:cxnLst>
                <a:cxn ang="0">
                  <a:pos x="T0" y="T1"/>
                </a:cxn>
                <a:cxn ang="0">
                  <a:pos x="T2" y="T3"/>
                </a:cxn>
                <a:cxn ang="0">
                  <a:pos x="T4" y="T5"/>
                </a:cxn>
                <a:cxn ang="0">
                  <a:pos x="T6" y="T7"/>
                </a:cxn>
                <a:cxn ang="0">
                  <a:pos x="T8" y="T9"/>
                </a:cxn>
                <a:cxn ang="0">
                  <a:pos x="T10" y="T11"/>
                </a:cxn>
              </a:cxnLst>
              <a:rect l="0" t="0" r="r" b="b"/>
              <a:pathLst>
                <a:path w="333" h="1173">
                  <a:moveTo>
                    <a:pt x="104" y="947"/>
                  </a:moveTo>
                  <a:cubicBezTo>
                    <a:pt x="333" y="1173"/>
                    <a:pt x="333" y="1173"/>
                    <a:pt x="333" y="1173"/>
                  </a:cubicBezTo>
                  <a:cubicBezTo>
                    <a:pt x="333" y="329"/>
                    <a:pt x="333" y="329"/>
                    <a:pt x="333" y="329"/>
                  </a:cubicBezTo>
                  <a:cubicBezTo>
                    <a:pt x="333" y="147"/>
                    <a:pt x="184" y="0"/>
                    <a:pt x="0" y="0"/>
                  </a:cubicBezTo>
                  <a:cubicBezTo>
                    <a:pt x="0" y="708"/>
                    <a:pt x="0" y="708"/>
                    <a:pt x="0" y="708"/>
                  </a:cubicBezTo>
                  <a:cubicBezTo>
                    <a:pt x="0" y="802"/>
                    <a:pt x="40" y="887"/>
                    <a:pt x="104" y="947"/>
                  </a:cubicBezTo>
                  <a:close/>
                </a:path>
              </a:pathLst>
            </a:custGeom>
            <a:solidFill>
              <a:srgbClr val="123965"/>
            </a:solidFill>
            <a:ln>
              <a:noFill/>
            </a:ln>
          </p:spPr>
          <p:txBody>
            <a:bodyPr vert="horz" wrap="square" lIns="91440" tIns="45720" rIns="91440" bIns="45720" numCol="1" anchor="t" anchorCtr="0" compatLnSpc="1">
              <a:prstTxWarp prst="textNoShape">
                <a:avLst/>
              </a:prstTxWarp>
            </a:bodyPr>
            <a:lstStyle/>
            <a:p>
              <a:endParaRPr lang="en-AU"/>
            </a:p>
          </p:txBody>
        </p:sp>
        <p:sp>
          <p:nvSpPr>
            <p:cNvPr id="66" name="Freeform 56">
              <a:extLst>
                <a:ext uri="{FF2B5EF4-FFF2-40B4-BE49-F238E27FC236}">
                  <a16:creationId xmlns:a16="http://schemas.microsoft.com/office/drawing/2014/main" id="{B25C1A5D-C3DC-4E18-8F3F-E332A68E9EFB}"/>
                </a:ext>
              </a:extLst>
            </p:cNvPr>
            <p:cNvSpPr>
              <a:spLocks/>
            </p:cNvSpPr>
            <p:nvPr userDrawn="1"/>
          </p:nvSpPr>
          <p:spPr bwMode="auto">
            <a:xfrm>
              <a:off x="11484450" y="5298608"/>
              <a:ext cx="707550" cy="1566592"/>
            </a:xfrm>
            <a:custGeom>
              <a:avLst/>
              <a:gdLst>
                <a:gd name="T0" fmla="*/ 115 w 167"/>
                <a:gd name="T1" fmla="*/ 113 h 370"/>
                <a:gd name="T2" fmla="*/ 115 w 167"/>
                <a:gd name="T3" fmla="*/ 113 h 370"/>
                <a:gd name="T4" fmla="*/ 0 w 167"/>
                <a:gd name="T5" fmla="*/ 0 h 370"/>
                <a:gd name="T6" fmla="*/ 0 w 167"/>
                <a:gd name="T7" fmla="*/ 205 h 370"/>
                <a:gd name="T8" fmla="*/ 167 w 167"/>
                <a:gd name="T9" fmla="*/ 370 h 370"/>
                <a:gd name="T10" fmla="*/ 167 w 167"/>
                <a:gd name="T11" fmla="*/ 232 h 370"/>
                <a:gd name="T12" fmla="*/ 115 w 167"/>
                <a:gd name="T13" fmla="*/ 113 h 370"/>
              </a:gdLst>
              <a:ahLst/>
              <a:cxnLst>
                <a:cxn ang="0">
                  <a:pos x="T0" y="T1"/>
                </a:cxn>
                <a:cxn ang="0">
                  <a:pos x="T2" y="T3"/>
                </a:cxn>
                <a:cxn ang="0">
                  <a:pos x="T4" y="T5"/>
                </a:cxn>
                <a:cxn ang="0">
                  <a:pos x="T6" y="T7"/>
                </a:cxn>
                <a:cxn ang="0">
                  <a:pos x="T8" y="T9"/>
                </a:cxn>
                <a:cxn ang="0">
                  <a:pos x="T10" y="T11"/>
                </a:cxn>
                <a:cxn ang="0">
                  <a:pos x="T12" y="T13"/>
                </a:cxn>
              </a:cxnLst>
              <a:rect l="0" t="0" r="r" b="b"/>
              <a:pathLst>
                <a:path w="167" h="370">
                  <a:moveTo>
                    <a:pt x="115" y="113"/>
                  </a:moveTo>
                  <a:cubicBezTo>
                    <a:pt x="115" y="113"/>
                    <a:pt x="115" y="113"/>
                    <a:pt x="115" y="113"/>
                  </a:cubicBezTo>
                  <a:cubicBezTo>
                    <a:pt x="0" y="0"/>
                    <a:pt x="0" y="0"/>
                    <a:pt x="0" y="0"/>
                  </a:cubicBezTo>
                  <a:cubicBezTo>
                    <a:pt x="0" y="205"/>
                    <a:pt x="0" y="205"/>
                    <a:pt x="0" y="205"/>
                  </a:cubicBezTo>
                  <a:cubicBezTo>
                    <a:pt x="0" y="296"/>
                    <a:pt x="75" y="370"/>
                    <a:pt x="167" y="370"/>
                  </a:cubicBezTo>
                  <a:cubicBezTo>
                    <a:pt x="167" y="232"/>
                    <a:pt x="167" y="232"/>
                    <a:pt x="167" y="232"/>
                  </a:cubicBezTo>
                  <a:cubicBezTo>
                    <a:pt x="167" y="185"/>
                    <a:pt x="147" y="143"/>
                    <a:pt x="115" y="113"/>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AU"/>
            </a:p>
          </p:txBody>
        </p:sp>
        <p:sp>
          <p:nvSpPr>
            <p:cNvPr id="67" name="Freeform 57">
              <a:extLst>
                <a:ext uri="{FF2B5EF4-FFF2-40B4-BE49-F238E27FC236}">
                  <a16:creationId xmlns:a16="http://schemas.microsoft.com/office/drawing/2014/main" id="{40934B2A-3BE0-4415-92A1-6E8B0036CF2A}"/>
                </a:ext>
              </a:extLst>
            </p:cNvPr>
            <p:cNvSpPr>
              <a:spLocks/>
            </p:cNvSpPr>
            <p:nvPr userDrawn="1"/>
          </p:nvSpPr>
          <p:spPr bwMode="auto">
            <a:xfrm>
              <a:off x="7322912" y="3275763"/>
              <a:ext cx="1841057" cy="3589437"/>
            </a:xfrm>
            <a:custGeom>
              <a:avLst/>
              <a:gdLst>
                <a:gd name="T0" fmla="*/ 435 w 435"/>
                <a:gd name="T1" fmla="*/ 616 h 848"/>
                <a:gd name="T2" fmla="*/ 299 w 435"/>
                <a:gd name="T3" fmla="*/ 299 h 848"/>
                <a:gd name="T4" fmla="*/ 299 w 435"/>
                <a:gd name="T5" fmla="*/ 299 h 848"/>
                <a:gd name="T6" fmla="*/ 0 w 435"/>
                <a:gd name="T7" fmla="*/ 0 h 848"/>
                <a:gd name="T8" fmla="*/ 0 w 435"/>
                <a:gd name="T9" fmla="*/ 848 h 848"/>
                <a:gd name="T10" fmla="*/ 435 w 435"/>
                <a:gd name="T11" fmla="*/ 848 h 848"/>
                <a:gd name="T12" fmla="*/ 435 w 435"/>
                <a:gd name="T13" fmla="*/ 616 h 848"/>
              </a:gdLst>
              <a:ahLst/>
              <a:cxnLst>
                <a:cxn ang="0">
                  <a:pos x="T0" y="T1"/>
                </a:cxn>
                <a:cxn ang="0">
                  <a:pos x="T2" y="T3"/>
                </a:cxn>
                <a:cxn ang="0">
                  <a:pos x="T4" y="T5"/>
                </a:cxn>
                <a:cxn ang="0">
                  <a:pos x="T6" y="T7"/>
                </a:cxn>
                <a:cxn ang="0">
                  <a:pos x="T8" y="T9"/>
                </a:cxn>
                <a:cxn ang="0">
                  <a:pos x="T10" y="T11"/>
                </a:cxn>
                <a:cxn ang="0">
                  <a:pos x="T12" y="T13"/>
                </a:cxn>
              </a:cxnLst>
              <a:rect l="0" t="0" r="r" b="b"/>
              <a:pathLst>
                <a:path w="435" h="848">
                  <a:moveTo>
                    <a:pt x="435" y="616"/>
                  </a:moveTo>
                  <a:cubicBezTo>
                    <a:pt x="435" y="491"/>
                    <a:pt x="383" y="379"/>
                    <a:pt x="299" y="299"/>
                  </a:cubicBezTo>
                  <a:cubicBezTo>
                    <a:pt x="299" y="299"/>
                    <a:pt x="299" y="299"/>
                    <a:pt x="299" y="299"/>
                  </a:cubicBezTo>
                  <a:cubicBezTo>
                    <a:pt x="0" y="0"/>
                    <a:pt x="0" y="0"/>
                    <a:pt x="0" y="0"/>
                  </a:cubicBezTo>
                  <a:cubicBezTo>
                    <a:pt x="0" y="848"/>
                    <a:pt x="0" y="848"/>
                    <a:pt x="0" y="848"/>
                  </a:cubicBezTo>
                  <a:cubicBezTo>
                    <a:pt x="435" y="848"/>
                    <a:pt x="435" y="848"/>
                    <a:pt x="435" y="848"/>
                  </a:cubicBezTo>
                  <a:lnTo>
                    <a:pt x="435" y="616"/>
                  </a:lnTo>
                  <a:close/>
                </a:path>
              </a:pathLst>
            </a:custGeom>
            <a:solidFill>
              <a:srgbClr val="123965"/>
            </a:solidFill>
            <a:ln>
              <a:noFill/>
            </a:ln>
          </p:spPr>
          <p:txBody>
            <a:bodyPr vert="horz" wrap="square" lIns="91440" tIns="45720" rIns="91440" bIns="45720" numCol="1" anchor="t" anchorCtr="0" compatLnSpc="1">
              <a:prstTxWarp prst="textNoShape">
                <a:avLst/>
              </a:prstTxWarp>
            </a:bodyPr>
            <a:lstStyle/>
            <a:p>
              <a:endParaRPr lang="en-AU"/>
            </a:p>
          </p:txBody>
        </p:sp>
        <p:sp>
          <p:nvSpPr>
            <p:cNvPr id="68" name="Freeform 58">
              <a:extLst>
                <a:ext uri="{FF2B5EF4-FFF2-40B4-BE49-F238E27FC236}">
                  <a16:creationId xmlns:a16="http://schemas.microsoft.com/office/drawing/2014/main" id="{173175A9-F8DB-422F-B768-61949B0A6F46}"/>
                </a:ext>
              </a:extLst>
            </p:cNvPr>
            <p:cNvSpPr>
              <a:spLocks/>
            </p:cNvSpPr>
            <p:nvPr userDrawn="1"/>
          </p:nvSpPr>
          <p:spPr bwMode="auto">
            <a:xfrm>
              <a:off x="9172880" y="4020740"/>
              <a:ext cx="901815" cy="2844460"/>
            </a:xfrm>
            <a:custGeom>
              <a:avLst/>
              <a:gdLst>
                <a:gd name="T0" fmla="*/ 213 w 213"/>
                <a:gd name="T1" fmla="*/ 216 h 672"/>
                <a:gd name="T2" fmla="*/ 0 w 213"/>
                <a:gd name="T3" fmla="*/ 0 h 672"/>
                <a:gd name="T4" fmla="*/ 0 w 213"/>
                <a:gd name="T5" fmla="*/ 438 h 672"/>
                <a:gd name="T6" fmla="*/ 66 w 213"/>
                <a:gd name="T7" fmla="*/ 595 h 672"/>
                <a:gd name="T8" fmla="*/ 66 w 213"/>
                <a:gd name="T9" fmla="*/ 595 h 672"/>
                <a:gd name="T10" fmla="*/ 142 w 213"/>
                <a:gd name="T11" fmla="*/ 672 h 672"/>
                <a:gd name="T12" fmla="*/ 213 w 213"/>
                <a:gd name="T13" fmla="*/ 672 h 672"/>
                <a:gd name="T14" fmla="*/ 213 w 213"/>
                <a:gd name="T15" fmla="*/ 216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672">
                  <a:moveTo>
                    <a:pt x="213" y="216"/>
                  </a:moveTo>
                  <a:cubicBezTo>
                    <a:pt x="213" y="97"/>
                    <a:pt x="117" y="0"/>
                    <a:pt x="0" y="0"/>
                  </a:cubicBezTo>
                  <a:cubicBezTo>
                    <a:pt x="0" y="438"/>
                    <a:pt x="0" y="438"/>
                    <a:pt x="0" y="438"/>
                  </a:cubicBezTo>
                  <a:cubicBezTo>
                    <a:pt x="0" y="500"/>
                    <a:pt x="25" y="556"/>
                    <a:pt x="66" y="595"/>
                  </a:cubicBezTo>
                  <a:cubicBezTo>
                    <a:pt x="66" y="595"/>
                    <a:pt x="66" y="595"/>
                    <a:pt x="66" y="595"/>
                  </a:cubicBezTo>
                  <a:cubicBezTo>
                    <a:pt x="142" y="672"/>
                    <a:pt x="142" y="672"/>
                    <a:pt x="142" y="672"/>
                  </a:cubicBezTo>
                  <a:cubicBezTo>
                    <a:pt x="213" y="672"/>
                    <a:pt x="213" y="672"/>
                    <a:pt x="213" y="672"/>
                  </a:cubicBezTo>
                  <a:lnTo>
                    <a:pt x="213" y="216"/>
                  </a:lnTo>
                  <a:close/>
                </a:path>
              </a:pathLst>
            </a:custGeom>
            <a:solidFill>
              <a:srgbClr val="123965"/>
            </a:solidFill>
            <a:ln>
              <a:noFill/>
            </a:ln>
          </p:spPr>
          <p:txBody>
            <a:bodyPr vert="horz" wrap="square" lIns="91440" tIns="45720" rIns="91440" bIns="45720" numCol="1" anchor="t" anchorCtr="0" compatLnSpc="1">
              <a:prstTxWarp prst="textNoShape">
                <a:avLst/>
              </a:prstTxWarp>
            </a:bodyPr>
            <a:lstStyle/>
            <a:p>
              <a:endParaRPr lang="en-AU"/>
            </a:p>
          </p:txBody>
        </p:sp>
      </p:grpSp>
      <p:grpSp>
        <p:nvGrpSpPr>
          <p:cNvPr id="2" name="Group 1">
            <a:extLst>
              <a:ext uri="{FF2B5EF4-FFF2-40B4-BE49-F238E27FC236}">
                <a16:creationId xmlns:a16="http://schemas.microsoft.com/office/drawing/2014/main" id="{BDFED19F-63AC-B11B-1DA6-9AE79B02BA09}"/>
              </a:ext>
            </a:extLst>
          </p:cNvPr>
          <p:cNvGrpSpPr/>
          <p:nvPr userDrawn="1"/>
        </p:nvGrpSpPr>
        <p:grpSpPr>
          <a:xfrm>
            <a:off x="663559" y="5434199"/>
            <a:ext cx="1159475" cy="1034613"/>
            <a:chOff x="1763486" y="5175287"/>
            <a:chExt cx="1257034" cy="1121666"/>
          </a:xfrm>
        </p:grpSpPr>
        <p:pic>
          <p:nvPicPr>
            <p:cNvPr id="4" name="Picture 3" descr="A couple of colorful designs&#10;&#10;Description automatically generated">
              <a:extLst>
                <a:ext uri="{FF2B5EF4-FFF2-40B4-BE49-F238E27FC236}">
                  <a16:creationId xmlns:a16="http://schemas.microsoft.com/office/drawing/2014/main" id="{30FD1A49-B911-554C-8010-33998653F2AB}"/>
                </a:ext>
              </a:extLst>
            </p:cNvPr>
            <p:cNvPicPr>
              <a:picLocks noChangeAspect="1"/>
            </p:cNvPicPr>
            <p:nvPr/>
          </p:nvPicPr>
          <p:blipFill rotWithShape="1">
            <a:blip r:embed="rId2">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5" name="Picture 4" descr="A couple of colorful designs&#10;&#10;Description automatically generated">
              <a:extLst>
                <a:ext uri="{FF2B5EF4-FFF2-40B4-BE49-F238E27FC236}">
                  <a16:creationId xmlns:a16="http://schemas.microsoft.com/office/drawing/2014/main" id="{F6B8F6C7-9A2E-8D33-54FE-CF9226CD6BD3}"/>
                </a:ext>
              </a:extLst>
            </p:cNvPr>
            <p:cNvPicPr>
              <a:picLocks noChangeAspect="1"/>
            </p:cNvPicPr>
            <p:nvPr/>
          </p:nvPicPr>
          <p:blipFill rotWithShape="1">
            <a:blip r:embed="rId2">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Tree>
    <p:extLst>
      <p:ext uri="{BB962C8B-B14F-4D97-AF65-F5344CB8AC3E}">
        <p14:creationId xmlns:p14="http://schemas.microsoft.com/office/powerpoint/2010/main" val="137489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1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206E1C-D8D2-4EC8-B784-134127A6B558}"/>
              </a:ext>
            </a:extLst>
          </p:cNvPr>
          <p:cNvSpPr>
            <a:spLocks noGrp="1"/>
          </p:cNvSpPr>
          <p:nvPr>
            <p:ph type="title" hasCustomPrompt="1"/>
          </p:nvPr>
        </p:nvSpPr>
        <p:spPr/>
        <p:txBody>
          <a:bodyPr/>
          <a:lstStyle>
            <a:lvl1pPr>
              <a:defRPr/>
            </a:lvl1pPr>
          </a:lstStyle>
          <a:p>
            <a:r>
              <a:rPr lang="en-US"/>
              <a:t>Place Headline Here</a:t>
            </a:r>
            <a:endParaRPr lang="en-AU"/>
          </a:p>
        </p:txBody>
      </p:sp>
      <p:sp>
        <p:nvSpPr>
          <p:cNvPr id="7" name="Footer Placeholder 6">
            <a:extLst>
              <a:ext uri="{FF2B5EF4-FFF2-40B4-BE49-F238E27FC236}">
                <a16:creationId xmlns:a16="http://schemas.microsoft.com/office/drawing/2014/main" id="{D1D302E3-EE8F-4349-8E62-4647C7B6F5B1}"/>
              </a:ext>
            </a:extLst>
          </p:cNvPr>
          <p:cNvSpPr>
            <a:spLocks noGrp="1"/>
          </p:cNvSpPr>
          <p:nvPr>
            <p:ph type="ftr" sz="quarter" idx="15"/>
          </p:nvPr>
        </p:nvSpPr>
        <p:spPr/>
        <p:txBody>
          <a:bodyPr/>
          <a:lstStyle/>
          <a:p>
            <a:endParaRPr lang="en-GB"/>
          </a:p>
        </p:txBody>
      </p:sp>
      <p:sp>
        <p:nvSpPr>
          <p:cNvPr id="10" name="Slide Number Placeholder 9">
            <a:extLst>
              <a:ext uri="{FF2B5EF4-FFF2-40B4-BE49-F238E27FC236}">
                <a16:creationId xmlns:a16="http://schemas.microsoft.com/office/drawing/2014/main" id="{82EAA516-C4DC-4B35-8E42-84B0E3C590B6}"/>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11" name="Content Placeholder 8">
            <a:extLst>
              <a:ext uri="{FF2B5EF4-FFF2-40B4-BE49-F238E27FC236}">
                <a16:creationId xmlns:a16="http://schemas.microsoft.com/office/drawing/2014/main" id="{6E6838FA-07FF-4DA4-8169-58D46FE1D5F9}"/>
              </a:ext>
            </a:extLst>
          </p:cNvPr>
          <p:cNvSpPr>
            <a:spLocks noGrp="1"/>
          </p:cNvSpPr>
          <p:nvPr>
            <p:ph sz="quarter" idx="14" hasCustomPrompt="1"/>
          </p:nvPr>
        </p:nvSpPr>
        <p:spPr>
          <a:xfrm>
            <a:off x="862642" y="1722107"/>
            <a:ext cx="7232400" cy="412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Click to add text, or click on one of the central icons to add a table, chart, SmartArt, image or media. Press the ‘Increase/Decrease’ button under the Home table to move though the text styles.</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408049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out Quote Slide D - B&amp;W Slid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0" y="0"/>
            <a:ext cx="12192000" cy="6858000"/>
          </a:xfrm>
          <a:solidFill>
            <a:schemeClr val="bg1">
              <a:lumMod val="75000"/>
            </a:schemeClr>
          </a:solidFill>
        </p:spPr>
        <p:txBody>
          <a:bodyPr lIns="216000" tIns="216000" rIns="216000" bIns="216000" anchor="t"/>
          <a:lstStyle>
            <a:lvl1pPr marL="0" indent="0" algn="l">
              <a:buNone/>
              <a:defRPr sz="1400">
                <a:solidFill>
                  <a:schemeClr val="bg1"/>
                </a:solidFill>
              </a:defRPr>
            </a:lvl1pPr>
          </a:lstStyle>
          <a:p>
            <a:r>
              <a:rPr lang="en-US" dirty="0"/>
              <a:t>Click on central icon to add picture, or select ‘Insert &gt; Pictures’, or drag and drop from File Explorer.</a:t>
            </a:r>
            <a:endParaRPr lang="en-AU" dirty="0"/>
          </a:p>
        </p:txBody>
      </p:sp>
      <p:sp>
        <p:nvSpPr>
          <p:cNvPr id="9" name="Title 8">
            <a:extLst>
              <a:ext uri="{FF2B5EF4-FFF2-40B4-BE49-F238E27FC236}">
                <a16:creationId xmlns:a16="http://schemas.microsoft.com/office/drawing/2014/main" id="{64CA93C1-D816-41FC-B56F-FDE53890EDE0}"/>
              </a:ext>
            </a:extLst>
          </p:cNvPr>
          <p:cNvSpPr>
            <a:spLocks noGrp="1"/>
          </p:cNvSpPr>
          <p:nvPr>
            <p:ph type="title" hasCustomPrompt="1"/>
          </p:nvPr>
        </p:nvSpPr>
        <p:spPr>
          <a:xfrm>
            <a:off x="1101066" y="2482611"/>
            <a:ext cx="4292720" cy="1865102"/>
          </a:xfrm>
        </p:spPr>
        <p:txBody>
          <a:bodyPr lIns="90000" anchor="t"/>
          <a:lstStyle>
            <a:lvl1pPr>
              <a:lnSpc>
                <a:spcPct val="100000"/>
              </a:lnSpc>
              <a:defRPr sz="3350" b="1">
                <a:solidFill>
                  <a:schemeClr val="bg1"/>
                </a:solidFill>
              </a:defRPr>
            </a:lvl1pPr>
          </a:lstStyle>
          <a:p>
            <a:r>
              <a:rPr lang="en-US" dirty="0"/>
              <a:t>Breakout quote or statement on image</a:t>
            </a:r>
            <a:endParaRPr lang="en-AU" dirty="0"/>
          </a:p>
        </p:txBody>
      </p:sp>
      <p:sp>
        <p:nvSpPr>
          <p:cNvPr id="20" name="Slide Number Placeholder 19">
            <a:extLst>
              <a:ext uri="{FF2B5EF4-FFF2-40B4-BE49-F238E27FC236}">
                <a16:creationId xmlns:a16="http://schemas.microsoft.com/office/drawing/2014/main" id="{8EE5057F-423E-4813-A622-4787569F7F77}"/>
              </a:ext>
            </a:extLst>
          </p:cNvPr>
          <p:cNvSpPr>
            <a:spLocks noGrp="1"/>
          </p:cNvSpPr>
          <p:nvPr>
            <p:ph type="sldNum" sz="quarter" idx="17"/>
          </p:nvPr>
        </p:nvSpPr>
        <p:spPr/>
        <p:txBody>
          <a:bodyPr/>
          <a:lstStyle>
            <a:lvl1pPr>
              <a:defRPr>
                <a:solidFill>
                  <a:schemeClr val="bg1"/>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88605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B4DF-26AC-4EA6-A3BA-2773A43BD3D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1716B6C-0328-4DD5-A016-235341888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61E2F2-CE24-447A-A72B-F5C195B36B04}"/>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5" name="Footer Placeholder 4">
            <a:extLst>
              <a:ext uri="{FF2B5EF4-FFF2-40B4-BE49-F238E27FC236}">
                <a16:creationId xmlns:a16="http://schemas.microsoft.com/office/drawing/2014/main" id="{CF616788-D580-48CC-83BA-53A834679B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36BB61-DE96-4990-882C-D4DFB54C4B89}"/>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39426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2D37-EE2F-4842-B065-A804436B59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FB88C73-B31E-4E4D-B8E6-759BF63D3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7E8669-9238-4CC4-A9BB-D260845AA3BF}"/>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5" name="Footer Placeholder 4">
            <a:extLst>
              <a:ext uri="{FF2B5EF4-FFF2-40B4-BE49-F238E27FC236}">
                <a16:creationId xmlns:a16="http://schemas.microsoft.com/office/drawing/2014/main" id="{AA8EE3B2-6D85-448D-908E-800D7A37904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07AFA6-7042-4A4D-848B-9DC6A5F15367}"/>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40823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2445-C87E-45FB-9E45-F6CE02DE1A5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63D14AD-9612-47A9-9BA6-714501998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5FD9D49-BD1F-4B54-AC61-775668DBA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DEE233A-118D-460E-8B29-22C0A4CFDDEA}"/>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6" name="Footer Placeholder 5">
            <a:extLst>
              <a:ext uri="{FF2B5EF4-FFF2-40B4-BE49-F238E27FC236}">
                <a16:creationId xmlns:a16="http://schemas.microsoft.com/office/drawing/2014/main" id="{B0201AE5-CEAF-42B8-89B5-1324C05E9C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3896A71-19FC-4E35-87DC-0384EECDE99E}"/>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414090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F550-02E9-4ECC-9623-C5582824A11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5C3B23C-0D5B-45CE-AE43-2FD13FEC4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04E73-05E5-4E7B-B9F7-AD5841B6E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9970AD1-2ECD-46CC-AB2A-35236DDA1F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D8EC91-7D71-4E85-91CA-C701AC5FB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09315AB-1187-4A33-B1B7-2E58A38EFF03}"/>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8" name="Footer Placeholder 7">
            <a:extLst>
              <a:ext uri="{FF2B5EF4-FFF2-40B4-BE49-F238E27FC236}">
                <a16:creationId xmlns:a16="http://schemas.microsoft.com/office/drawing/2014/main" id="{C141BC5F-3B81-4824-B7C9-01743151C76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F57D453-91FD-4FF9-8013-8AEF39FA3075}"/>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47898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AE90-57E0-48E6-9147-EB7916DADFA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14F873A-0CC2-44A6-A837-AC63E377C81B}"/>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4" name="Footer Placeholder 3">
            <a:extLst>
              <a:ext uri="{FF2B5EF4-FFF2-40B4-BE49-F238E27FC236}">
                <a16:creationId xmlns:a16="http://schemas.microsoft.com/office/drawing/2014/main" id="{48FEBC85-17A4-49A9-BDB5-698D4713E84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E38029D-08BE-4AAE-9ADA-A988DC5A77CE}"/>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412089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DD8D7C-86BE-4C78-A561-C744B445E6CC}"/>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3" name="Footer Placeholder 2">
            <a:extLst>
              <a:ext uri="{FF2B5EF4-FFF2-40B4-BE49-F238E27FC236}">
                <a16:creationId xmlns:a16="http://schemas.microsoft.com/office/drawing/2014/main" id="{17186EDA-4798-40F2-A50B-187CD9D18C7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2673C75-0D59-4F3C-AAE4-DAB8C3D36EB3}"/>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2708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0DD1-7247-42DC-B9EC-A0C2B6689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9C1822C-5747-46C6-8037-0B0C16452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208DA1-7989-451C-B9B8-8E931D672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05D65-FE71-4AEF-B558-0063D5670BE2}"/>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6" name="Footer Placeholder 5">
            <a:extLst>
              <a:ext uri="{FF2B5EF4-FFF2-40B4-BE49-F238E27FC236}">
                <a16:creationId xmlns:a16="http://schemas.microsoft.com/office/drawing/2014/main" id="{D4790A12-27F8-4233-8602-6EF6A894487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A9F1A0-AE72-4E04-8644-6B56896227DC}"/>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28500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E923-1ED6-48C5-8B26-2D52CF1A7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07A64BC-158C-44C6-9A0C-FD5774AA52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BBBAF20-234D-4B27-BC5F-1981DE1BC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DCD48-4309-4879-B48F-A3846646A379}"/>
              </a:ext>
            </a:extLst>
          </p:cNvPr>
          <p:cNvSpPr>
            <a:spLocks noGrp="1"/>
          </p:cNvSpPr>
          <p:nvPr>
            <p:ph type="dt" sz="half" idx="10"/>
          </p:nvPr>
        </p:nvSpPr>
        <p:spPr/>
        <p:txBody>
          <a:bodyPr/>
          <a:lstStyle/>
          <a:p>
            <a:fld id="{3FC8C5B8-C512-4627-B753-38C630406676}" type="datetimeFigureOut">
              <a:rPr lang="en-AU" smtClean="0"/>
              <a:t>31/07/2025</a:t>
            </a:fld>
            <a:endParaRPr lang="en-AU"/>
          </a:p>
        </p:txBody>
      </p:sp>
      <p:sp>
        <p:nvSpPr>
          <p:cNvPr id="6" name="Footer Placeholder 5">
            <a:extLst>
              <a:ext uri="{FF2B5EF4-FFF2-40B4-BE49-F238E27FC236}">
                <a16:creationId xmlns:a16="http://schemas.microsoft.com/office/drawing/2014/main" id="{4AF3BA50-CC96-437B-874E-92BD347B63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2DC4D1-CA75-40E5-8198-5BC61DB832CB}"/>
              </a:ext>
            </a:extLst>
          </p:cNvPr>
          <p:cNvSpPr>
            <a:spLocks noGrp="1"/>
          </p:cNvSpPr>
          <p:nvPr>
            <p:ph type="sldNum" sz="quarter" idx="12"/>
          </p:nvPr>
        </p:nvSpPr>
        <p:spPr/>
        <p:txBody>
          <a:bodyPr/>
          <a:lstStyle/>
          <a:p>
            <a:fld id="{BE9DD1DC-2903-43A3-87F1-E5652DCBFEF1}" type="slidenum">
              <a:rPr lang="en-AU" smtClean="0"/>
              <a:t>‹#›</a:t>
            </a:fld>
            <a:endParaRPr lang="en-AU"/>
          </a:p>
        </p:txBody>
      </p:sp>
    </p:spTree>
    <p:extLst>
      <p:ext uri="{BB962C8B-B14F-4D97-AF65-F5344CB8AC3E}">
        <p14:creationId xmlns:p14="http://schemas.microsoft.com/office/powerpoint/2010/main" val="119504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8ECAB-49FB-4B16-9652-5EEF05402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C180F40-6C69-4902-A35C-E7207B2280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690EBD-D6BC-44D7-A12E-079C2657C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8C5B8-C512-4627-B753-38C630406676}" type="datetimeFigureOut">
              <a:rPr lang="en-AU" smtClean="0"/>
              <a:t>31/07/2025</a:t>
            </a:fld>
            <a:endParaRPr lang="en-AU"/>
          </a:p>
        </p:txBody>
      </p:sp>
      <p:sp>
        <p:nvSpPr>
          <p:cNvPr id="5" name="Footer Placeholder 4">
            <a:extLst>
              <a:ext uri="{FF2B5EF4-FFF2-40B4-BE49-F238E27FC236}">
                <a16:creationId xmlns:a16="http://schemas.microsoft.com/office/drawing/2014/main" id="{D2DFE378-92AC-464A-8F77-A19A3E0CA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F9ED470-67E6-4807-A433-7325FDD2E6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D1DC-2903-43A3-87F1-E5652DCBFEF1}" type="slidenum">
              <a:rPr lang="en-AU" smtClean="0"/>
              <a:t>‹#›</a:t>
            </a:fld>
            <a:endParaRPr lang="en-AU"/>
          </a:p>
        </p:txBody>
      </p:sp>
    </p:spTree>
    <p:extLst>
      <p:ext uri="{BB962C8B-B14F-4D97-AF65-F5344CB8AC3E}">
        <p14:creationId xmlns:p14="http://schemas.microsoft.com/office/powerpoint/2010/main" val="3021211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rgeons.org/Examinations/Fellowship-Examination/Preparing-for-the-Fellowship-examination/notes-to-candidate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9CDBFF4-AF2E-42E4-B7C1-97B42A0B6DCC}"/>
              </a:ext>
            </a:extLst>
          </p:cNvPr>
          <p:cNvSpPr>
            <a:spLocks noGrp="1"/>
          </p:cNvSpPr>
          <p:nvPr>
            <p:ph type="title"/>
          </p:nvPr>
        </p:nvSpPr>
        <p:spPr>
          <a:xfrm>
            <a:off x="358116" y="1895449"/>
            <a:ext cx="9011423" cy="1388553"/>
          </a:xfrm>
        </p:spPr>
        <p:txBody>
          <a:bodyPr>
            <a:normAutofit/>
          </a:bodyPr>
          <a:lstStyle/>
          <a:p>
            <a:pPr>
              <a:lnSpc>
                <a:spcPct val="90000"/>
              </a:lnSpc>
            </a:pPr>
            <a:r>
              <a:rPr lang="en-US" sz="2800" b="1" dirty="0">
                <a:solidFill>
                  <a:srgbClr val="FFFFFF"/>
                </a:solidFill>
              </a:rPr>
              <a:t>Fellowship Examination Webinar:</a:t>
            </a:r>
            <a:br>
              <a:rPr lang="en-US" sz="2800" b="1" dirty="0">
                <a:solidFill>
                  <a:srgbClr val="FFFFFF"/>
                </a:solidFill>
              </a:rPr>
            </a:br>
            <a:r>
              <a:rPr lang="en-US" sz="2800" b="1" dirty="0">
                <a:solidFill>
                  <a:srgbClr val="FFFFFF"/>
                </a:solidFill>
              </a:rPr>
              <a:t>Your Questions Answered</a:t>
            </a:r>
            <a:endParaRPr lang="en-AU" sz="2800" b="1" dirty="0">
              <a:solidFill>
                <a:srgbClr val="FFFFFF"/>
              </a:solidFill>
            </a:endParaRPr>
          </a:p>
        </p:txBody>
      </p:sp>
      <p:sp>
        <p:nvSpPr>
          <p:cNvPr id="9" name="Date Placeholder 4">
            <a:extLst>
              <a:ext uri="{FF2B5EF4-FFF2-40B4-BE49-F238E27FC236}">
                <a16:creationId xmlns:a16="http://schemas.microsoft.com/office/drawing/2014/main" id="{E65C505A-D5C9-4569-933C-9297F1BF9830}"/>
              </a:ext>
            </a:extLst>
          </p:cNvPr>
          <p:cNvSpPr>
            <a:spLocks noGrp="1"/>
          </p:cNvSpPr>
          <p:nvPr>
            <p:ph type="dt" sz="half" idx="10"/>
          </p:nvPr>
        </p:nvSpPr>
        <p:spPr>
          <a:xfrm>
            <a:off x="371475" y="4015114"/>
            <a:ext cx="3450881" cy="468857"/>
          </a:xfrm>
        </p:spPr>
        <p:txBody>
          <a:bodyPr/>
          <a:lstStyle/>
          <a:p>
            <a:r>
              <a:rPr lang="en-US" sz="2400" dirty="0"/>
              <a:t>30 July </a:t>
            </a:r>
            <a:r>
              <a:rPr lang="en-BB" sz="2400" dirty="0"/>
              <a:t>2025</a:t>
            </a:r>
            <a:endParaRPr lang="en-GB" sz="2400" dirty="0"/>
          </a:p>
        </p:txBody>
      </p:sp>
      <p:grpSp>
        <p:nvGrpSpPr>
          <p:cNvPr id="7" name="Group 4">
            <a:extLst>
              <a:ext uri="{FF2B5EF4-FFF2-40B4-BE49-F238E27FC236}">
                <a16:creationId xmlns:a16="http://schemas.microsoft.com/office/drawing/2014/main" id="{2A32FD0E-BE12-F02B-0332-B45C8983D27F}"/>
              </a:ext>
            </a:extLst>
          </p:cNvPr>
          <p:cNvGrpSpPr>
            <a:grpSpLocks noChangeAspect="1"/>
          </p:cNvGrpSpPr>
          <p:nvPr/>
        </p:nvGrpSpPr>
        <p:grpSpPr bwMode="auto">
          <a:xfrm>
            <a:off x="452265" y="357758"/>
            <a:ext cx="3289299" cy="625677"/>
            <a:chOff x="-4" y="1429"/>
            <a:chExt cx="7686" cy="1462"/>
          </a:xfrm>
        </p:grpSpPr>
        <p:sp>
          <p:nvSpPr>
            <p:cNvPr id="10" name="Freeform 5">
              <a:extLst>
                <a:ext uri="{FF2B5EF4-FFF2-40B4-BE49-F238E27FC236}">
                  <a16:creationId xmlns:a16="http://schemas.microsoft.com/office/drawing/2014/main" id="{81D04D8C-2E79-DE65-9254-9A1BF55B9425}"/>
                </a:ext>
              </a:extLst>
            </p:cNvPr>
            <p:cNvSpPr>
              <a:spLocks noEditPoints="1"/>
            </p:cNvSpPr>
            <p:nvPr userDrawn="1"/>
          </p:nvSpPr>
          <p:spPr bwMode="auto">
            <a:xfrm>
              <a:off x="1196" y="1646"/>
              <a:ext cx="195" cy="298"/>
            </a:xfrm>
            <a:custGeom>
              <a:avLst/>
              <a:gdLst>
                <a:gd name="T0" fmla="*/ 41 w 88"/>
                <a:gd name="T1" fmla="*/ 0 h 134"/>
                <a:gd name="T2" fmla="*/ 78 w 88"/>
                <a:gd name="T3" fmla="*/ 36 h 134"/>
                <a:gd name="T4" fmla="*/ 78 w 88"/>
                <a:gd name="T5" fmla="*/ 39 h 134"/>
                <a:gd name="T6" fmla="*/ 49 w 88"/>
                <a:gd name="T7" fmla="*/ 75 h 134"/>
                <a:gd name="T8" fmla="*/ 88 w 88"/>
                <a:gd name="T9" fmla="*/ 134 h 134"/>
                <a:gd name="T10" fmla="*/ 70 w 88"/>
                <a:gd name="T11" fmla="*/ 134 h 134"/>
                <a:gd name="T12" fmla="*/ 35 w 88"/>
                <a:gd name="T13" fmla="*/ 78 h 134"/>
                <a:gd name="T14" fmla="*/ 14 w 88"/>
                <a:gd name="T15" fmla="*/ 78 h 134"/>
                <a:gd name="T16" fmla="*/ 14 w 88"/>
                <a:gd name="T17" fmla="*/ 134 h 134"/>
                <a:gd name="T18" fmla="*/ 0 w 88"/>
                <a:gd name="T19" fmla="*/ 134 h 134"/>
                <a:gd name="T20" fmla="*/ 0 w 88"/>
                <a:gd name="T21" fmla="*/ 0 h 134"/>
                <a:gd name="T22" fmla="*/ 41 w 88"/>
                <a:gd name="T23" fmla="*/ 0 h 134"/>
                <a:gd name="T24" fmla="*/ 63 w 88"/>
                <a:gd name="T25" fmla="*/ 36 h 134"/>
                <a:gd name="T26" fmla="*/ 37 w 88"/>
                <a:gd name="T27" fmla="*/ 13 h 134"/>
                <a:gd name="T28" fmla="*/ 14 w 88"/>
                <a:gd name="T29" fmla="*/ 13 h 134"/>
                <a:gd name="T30" fmla="*/ 14 w 88"/>
                <a:gd name="T31" fmla="*/ 65 h 134"/>
                <a:gd name="T32" fmla="*/ 35 w 88"/>
                <a:gd name="T33" fmla="*/ 65 h 134"/>
                <a:gd name="T34" fmla="*/ 63 w 88"/>
                <a:gd name="T35" fmla="*/ 40 h 134"/>
                <a:gd name="T36" fmla="*/ 63 w 88"/>
                <a:gd name="T37" fmla="*/ 3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34">
                  <a:moveTo>
                    <a:pt x="41" y="0"/>
                  </a:moveTo>
                  <a:cubicBezTo>
                    <a:pt x="63" y="0"/>
                    <a:pt x="78" y="12"/>
                    <a:pt x="78" y="36"/>
                  </a:cubicBezTo>
                  <a:cubicBezTo>
                    <a:pt x="78" y="39"/>
                    <a:pt x="78" y="39"/>
                    <a:pt x="78" y="39"/>
                  </a:cubicBezTo>
                  <a:cubicBezTo>
                    <a:pt x="78" y="58"/>
                    <a:pt x="68" y="73"/>
                    <a:pt x="49" y="75"/>
                  </a:cubicBezTo>
                  <a:cubicBezTo>
                    <a:pt x="88" y="134"/>
                    <a:pt x="88" y="134"/>
                    <a:pt x="88" y="134"/>
                  </a:cubicBezTo>
                  <a:cubicBezTo>
                    <a:pt x="70" y="134"/>
                    <a:pt x="70" y="134"/>
                    <a:pt x="70" y="134"/>
                  </a:cubicBezTo>
                  <a:cubicBezTo>
                    <a:pt x="35" y="78"/>
                    <a:pt x="35" y="78"/>
                    <a:pt x="35" y="78"/>
                  </a:cubicBezTo>
                  <a:cubicBezTo>
                    <a:pt x="14" y="78"/>
                    <a:pt x="14" y="78"/>
                    <a:pt x="14" y="78"/>
                  </a:cubicBezTo>
                  <a:cubicBezTo>
                    <a:pt x="14" y="134"/>
                    <a:pt x="14" y="134"/>
                    <a:pt x="14" y="134"/>
                  </a:cubicBezTo>
                  <a:cubicBezTo>
                    <a:pt x="0" y="134"/>
                    <a:pt x="0" y="134"/>
                    <a:pt x="0" y="134"/>
                  </a:cubicBezTo>
                  <a:cubicBezTo>
                    <a:pt x="0" y="0"/>
                    <a:pt x="0" y="0"/>
                    <a:pt x="0" y="0"/>
                  </a:cubicBezTo>
                  <a:lnTo>
                    <a:pt x="41" y="0"/>
                  </a:lnTo>
                  <a:close/>
                  <a:moveTo>
                    <a:pt x="63" y="36"/>
                  </a:moveTo>
                  <a:cubicBezTo>
                    <a:pt x="63" y="18"/>
                    <a:pt x="53" y="13"/>
                    <a:pt x="37" y="13"/>
                  </a:cubicBezTo>
                  <a:cubicBezTo>
                    <a:pt x="14" y="13"/>
                    <a:pt x="14" y="13"/>
                    <a:pt x="14" y="13"/>
                  </a:cubicBezTo>
                  <a:cubicBezTo>
                    <a:pt x="14" y="65"/>
                    <a:pt x="14" y="65"/>
                    <a:pt x="14" y="65"/>
                  </a:cubicBezTo>
                  <a:cubicBezTo>
                    <a:pt x="35" y="65"/>
                    <a:pt x="35" y="65"/>
                    <a:pt x="35" y="65"/>
                  </a:cubicBezTo>
                  <a:cubicBezTo>
                    <a:pt x="51" y="65"/>
                    <a:pt x="63" y="58"/>
                    <a:pt x="63" y="40"/>
                  </a:cubicBezTo>
                  <a:lnTo>
                    <a:pt x="6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a:extLst>
                <a:ext uri="{FF2B5EF4-FFF2-40B4-BE49-F238E27FC236}">
                  <a16:creationId xmlns:a16="http://schemas.microsoft.com/office/drawing/2014/main" id="{5005E7D4-CAB4-4C6C-59D4-BE4D623A1665}"/>
                </a:ext>
              </a:extLst>
            </p:cNvPr>
            <p:cNvSpPr>
              <a:spLocks noEditPoints="1"/>
            </p:cNvSpPr>
            <p:nvPr userDrawn="1"/>
          </p:nvSpPr>
          <p:spPr bwMode="auto">
            <a:xfrm>
              <a:off x="1424" y="1720"/>
              <a:ext cx="170" cy="230"/>
            </a:xfrm>
            <a:custGeom>
              <a:avLst/>
              <a:gdLst>
                <a:gd name="T0" fmla="*/ 40 w 77"/>
                <a:gd name="T1" fmla="*/ 0 h 104"/>
                <a:gd name="T2" fmla="*/ 77 w 77"/>
                <a:gd name="T3" fmla="*/ 32 h 104"/>
                <a:gd name="T4" fmla="*/ 77 w 77"/>
                <a:gd name="T5" fmla="*/ 71 h 104"/>
                <a:gd name="T6" fmla="*/ 40 w 77"/>
                <a:gd name="T7" fmla="*/ 104 h 104"/>
                <a:gd name="T8" fmla="*/ 37 w 77"/>
                <a:gd name="T9" fmla="*/ 104 h 104"/>
                <a:gd name="T10" fmla="*/ 0 w 77"/>
                <a:gd name="T11" fmla="*/ 71 h 104"/>
                <a:gd name="T12" fmla="*/ 0 w 77"/>
                <a:gd name="T13" fmla="*/ 32 h 104"/>
                <a:gd name="T14" fmla="*/ 37 w 77"/>
                <a:gd name="T15" fmla="*/ 0 h 104"/>
                <a:gd name="T16" fmla="*/ 40 w 77"/>
                <a:gd name="T17" fmla="*/ 0 h 104"/>
                <a:gd name="T18" fmla="*/ 62 w 77"/>
                <a:gd name="T19" fmla="*/ 69 h 104"/>
                <a:gd name="T20" fmla="*/ 62 w 77"/>
                <a:gd name="T21" fmla="*/ 35 h 104"/>
                <a:gd name="T22" fmla="*/ 38 w 77"/>
                <a:gd name="T23" fmla="*/ 12 h 104"/>
                <a:gd name="T24" fmla="*/ 14 w 77"/>
                <a:gd name="T25" fmla="*/ 35 h 104"/>
                <a:gd name="T26" fmla="*/ 14 w 77"/>
                <a:gd name="T27" fmla="*/ 69 h 104"/>
                <a:gd name="T28" fmla="*/ 38 w 77"/>
                <a:gd name="T29" fmla="*/ 91 h 104"/>
                <a:gd name="T30" fmla="*/ 62 w 77"/>
                <a:gd name="T31"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04">
                  <a:moveTo>
                    <a:pt x="40" y="0"/>
                  </a:moveTo>
                  <a:cubicBezTo>
                    <a:pt x="62" y="0"/>
                    <a:pt x="77" y="13"/>
                    <a:pt x="77" y="32"/>
                  </a:cubicBezTo>
                  <a:cubicBezTo>
                    <a:pt x="77" y="71"/>
                    <a:pt x="77" y="71"/>
                    <a:pt x="77" y="71"/>
                  </a:cubicBezTo>
                  <a:cubicBezTo>
                    <a:pt x="77" y="90"/>
                    <a:pt x="62" y="104"/>
                    <a:pt x="40" y="104"/>
                  </a:cubicBezTo>
                  <a:cubicBezTo>
                    <a:pt x="37" y="104"/>
                    <a:pt x="37" y="104"/>
                    <a:pt x="37" y="104"/>
                  </a:cubicBezTo>
                  <a:cubicBezTo>
                    <a:pt x="15" y="104"/>
                    <a:pt x="0" y="90"/>
                    <a:pt x="0" y="71"/>
                  </a:cubicBezTo>
                  <a:cubicBezTo>
                    <a:pt x="0" y="32"/>
                    <a:pt x="0" y="32"/>
                    <a:pt x="0" y="32"/>
                  </a:cubicBezTo>
                  <a:cubicBezTo>
                    <a:pt x="0" y="13"/>
                    <a:pt x="15" y="0"/>
                    <a:pt x="37" y="0"/>
                  </a:cubicBezTo>
                  <a:lnTo>
                    <a:pt x="40" y="0"/>
                  </a:lnTo>
                  <a:close/>
                  <a:moveTo>
                    <a:pt x="62" y="69"/>
                  </a:moveTo>
                  <a:cubicBezTo>
                    <a:pt x="62" y="35"/>
                    <a:pt x="62" y="35"/>
                    <a:pt x="62" y="35"/>
                  </a:cubicBezTo>
                  <a:cubicBezTo>
                    <a:pt x="62" y="20"/>
                    <a:pt x="54" y="12"/>
                    <a:pt x="38" y="12"/>
                  </a:cubicBezTo>
                  <a:cubicBezTo>
                    <a:pt x="23" y="12"/>
                    <a:pt x="14" y="20"/>
                    <a:pt x="14" y="35"/>
                  </a:cubicBezTo>
                  <a:cubicBezTo>
                    <a:pt x="14" y="69"/>
                    <a:pt x="14" y="69"/>
                    <a:pt x="14" y="69"/>
                  </a:cubicBezTo>
                  <a:cubicBezTo>
                    <a:pt x="14" y="83"/>
                    <a:pt x="23" y="91"/>
                    <a:pt x="38" y="91"/>
                  </a:cubicBezTo>
                  <a:cubicBezTo>
                    <a:pt x="54" y="91"/>
                    <a:pt x="62" y="83"/>
                    <a:pt x="62"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a:extLst>
                <a:ext uri="{FF2B5EF4-FFF2-40B4-BE49-F238E27FC236}">
                  <a16:creationId xmlns:a16="http://schemas.microsoft.com/office/drawing/2014/main" id="{76B5ABCC-F5C3-20A8-4ED4-F230136B2E28}"/>
                </a:ext>
              </a:extLst>
            </p:cNvPr>
            <p:cNvSpPr>
              <a:spLocks/>
            </p:cNvSpPr>
            <p:nvPr userDrawn="1"/>
          </p:nvSpPr>
          <p:spPr bwMode="auto">
            <a:xfrm>
              <a:off x="1623" y="1724"/>
              <a:ext cx="194" cy="311"/>
            </a:xfrm>
            <a:custGeom>
              <a:avLst/>
              <a:gdLst>
                <a:gd name="T0" fmla="*/ 0 w 88"/>
                <a:gd name="T1" fmla="*/ 125 h 140"/>
                <a:gd name="T2" fmla="*/ 15 w 88"/>
                <a:gd name="T3" fmla="*/ 127 h 140"/>
                <a:gd name="T4" fmla="*/ 42 w 88"/>
                <a:gd name="T5" fmla="*/ 99 h 140"/>
                <a:gd name="T6" fmla="*/ 36 w 88"/>
                <a:gd name="T7" fmla="*/ 99 h 140"/>
                <a:gd name="T8" fmla="*/ 4 w 88"/>
                <a:gd name="T9" fmla="*/ 0 h 140"/>
                <a:gd name="T10" fmla="*/ 20 w 88"/>
                <a:gd name="T11" fmla="*/ 0 h 140"/>
                <a:gd name="T12" fmla="*/ 46 w 88"/>
                <a:gd name="T13" fmla="*/ 87 h 140"/>
                <a:gd name="T14" fmla="*/ 46 w 88"/>
                <a:gd name="T15" fmla="*/ 87 h 140"/>
                <a:gd name="T16" fmla="*/ 72 w 88"/>
                <a:gd name="T17" fmla="*/ 0 h 140"/>
                <a:gd name="T18" fmla="*/ 88 w 88"/>
                <a:gd name="T19" fmla="*/ 0 h 140"/>
                <a:gd name="T20" fmla="*/ 56 w 88"/>
                <a:gd name="T21" fmla="*/ 99 h 140"/>
                <a:gd name="T22" fmla="*/ 16 w 88"/>
                <a:gd name="T23" fmla="*/ 140 h 140"/>
                <a:gd name="T24" fmla="*/ 0 w 88"/>
                <a:gd name="T25" fmla="*/ 138 h 140"/>
                <a:gd name="T26" fmla="*/ 0 w 88"/>
                <a:gd name="T27" fmla="*/ 1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0">
                  <a:moveTo>
                    <a:pt x="0" y="125"/>
                  </a:moveTo>
                  <a:cubicBezTo>
                    <a:pt x="0" y="125"/>
                    <a:pt x="6" y="127"/>
                    <a:pt x="15" y="127"/>
                  </a:cubicBezTo>
                  <a:cubicBezTo>
                    <a:pt x="31" y="127"/>
                    <a:pt x="35" y="118"/>
                    <a:pt x="42" y="99"/>
                  </a:cubicBezTo>
                  <a:cubicBezTo>
                    <a:pt x="36" y="99"/>
                    <a:pt x="36" y="99"/>
                    <a:pt x="36" y="99"/>
                  </a:cubicBezTo>
                  <a:cubicBezTo>
                    <a:pt x="4" y="0"/>
                    <a:pt x="4" y="0"/>
                    <a:pt x="4" y="0"/>
                  </a:cubicBezTo>
                  <a:cubicBezTo>
                    <a:pt x="20" y="0"/>
                    <a:pt x="20" y="0"/>
                    <a:pt x="20" y="0"/>
                  </a:cubicBezTo>
                  <a:cubicBezTo>
                    <a:pt x="46" y="87"/>
                    <a:pt x="46" y="87"/>
                    <a:pt x="46" y="87"/>
                  </a:cubicBezTo>
                  <a:cubicBezTo>
                    <a:pt x="46" y="87"/>
                    <a:pt x="46" y="87"/>
                    <a:pt x="46" y="87"/>
                  </a:cubicBezTo>
                  <a:cubicBezTo>
                    <a:pt x="72" y="0"/>
                    <a:pt x="72" y="0"/>
                    <a:pt x="72" y="0"/>
                  </a:cubicBezTo>
                  <a:cubicBezTo>
                    <a:pt x="88" y="0"/>
                    <a:pt x="88" y="0"/>
                    <a:pt x="88" y="0"/>
                  </a:cubicBezTo>
                  <a:cubicBezTo>
                    <a:pt x="56" y="99"/>
                    <a:pt x="56" y="99"/>
                    <a:pt x="56" y="99"/>
                  </a:cubicBezTo>
                  <a:cubicBezTo>
                    <a:pt x="48" y="126"/>
                    <a:pt x="41" y="140"/>
                    <a:pt x="16" y="140"/>
                  </a:cubicBezTo>
                  <a:cubicBezTo>
                    <a:pt x="9" y="140"/>
                    <a:pt x="2" y="139"/>
                    <a:pt x="0" y="138"/>
                  </a:cubicBezTo>
                  <a:lnTo>
                    <a:pt x="0"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a:extLst>
                <a:ext uri="{FF2B5EF4-FFF2-40B4-BE49-F238E27FC236}">
                  <a16:creationId xmlns:a16="http://schemas.microsoft.com/office/drawing/2014/main" id="{DC1C4054-EAD0-5C07-340E-BDC8071C4365}"/>
                </a:ext>
              </a:extLst>
            </p:cNvPr>
            <p:cNvSpPr>
              <a:spLocks noEditPoints="1"/>
            </p:cNvSpPr>
            <p:nvPr userDrawn="1"/>
          </p:nvSpPr>
          <p:spPr bwMode="auto">
            <a:xfrm>
              <a:off x="1850" y="1720"/>
              <a:ext cx="180" cy="230"/>
            </a:xfrm>
            <a:custGeom>
              <a:avLst/>
              <a:gdLst>
                <a:gd name="T0" fmla="*/ 0 w 81"/>
                <a:gd name="T1" fmla="*/ 74 h 104"/>
                <a:gd name="T2" fmla="*/ 34 w 81"/>
                <a:gd name="T3" fmla="*/ 45 h 104"/>
                <a:gd name="T4" fmla="*/ 59 w 81"/>
                <a:gd name="T5" fmla="*/ 45 h 104"/>
                <a:gd name="T6" fmla="*/ 59 w 81"/>
                <a:gd name="T7" fmla="*/ 33 h 104"/>
                <a:gd name="T8" fmla="*/ 38 w 81"/>
                <a:gd name="T9" fmla="*/ 12 h 104"/>
                <a:gd name="T10" fmla="*/ 6 w 81"/>
                <a:gd name="T11" fmla="*/ 23 h 104"/>
                <a:gd name="T12" fmla="*/ 4 w 81"/>
                <a:gd name="T13" fmla="*/ 10 h 104"/>
                <a:gd name="T14" fmla="*/ 40 w 81"/>
                <a:gd name="T15" fmla="*/ 0 h 104"/>
                <a:gd name="T16" fmla="*/ 74 w 81"/>
                <a:gd name="T17" fmla="*/ 29 h 104"/>
                <a:gd name="T18" fmla="*/ 74 w 81"/>
                <a:gd name="T19" fmla="*/ 76 h 104"/>
                <a:gd name="T20" fmla="*/ 81 w 81"/>
                <a:gd name="T21" fmla="*/ 97 h 104"/>
                <a:gd name="T22" fmla="*/ 69 w 81"/>
                <a:gd name="T23" fmla="*/ 104 h 104"/>
                <a:gd name="T24" fmla="*/ 62 w 81"/>
                <a:gd name="T25" fmla="*/ 93 h 104"/>
                <a:gd name="T26" fmla="*/ 32 w 81"/>
                <a:gd name="T27" fmla="*/ 104 h 104"/>
                <a:gd name="T28" fmla="*/ 0 w 81"/>
                <a:gd name="T29" fmla="*/ 74 h 104"/>
                <a:gd name="T30" fmla="*/ 35 w 81"/>
                <a:gd name="T31" fmla="*/ 56 h 104"/>
                <a:gd name="T32" fmla="*/ 14 w 81"/>
                <a:gd name="T33" fmla="*/ 74 h 104"/>
                <a:gd name="T34" fmla="*/ 35 w 81"/>
                <a:gd name="T35" fmla="*/ 92 h 104"/>
                <a:gd name="T36" fmla="*/ 59 w 81"/>
                <a:gd name="T37" fmla="*/ 82 h 104"/>
                <a:gd name="T38" fmla="*/ 59 w 81"/>
                <a:gd name="T39" fmla="*/ 56 h 104"/>
                <a:gd name="T40" fmla="*/ 35 w 81"/>
                <a:gd name="T41"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4">
                  <a:moveTo>
                    <a:pt x="0" y="74"/>
                  </a:moveTo>
                  <a:cubicBezTo>
                    <a:pt x="0" y="56"/>
                    <a:pt x="13" y="45"/>
                    <a:pt x="34" y="45"/>
                  </a:cubicBezTo>
                  <a:cubicBezTo>
                    <a:pt x="59" y="45"/>
                    <a:pt x="59" y="45"/>
                    <a:pt x="59" y="45"/>
                  </a:cubicBezTo>
                  <a:cubicBezTo>
                    <a:pt x="59" y="33"/>
                    <a:pt x="59" y="33"/>
                    <a:pt x="59" y="33"/>
                  </a:cubicBezTo>
                  <a:cubicBezTo>
                    <a:pt x="59" y="19"/>
                    <a:pt x="53" y="12"/>
                    <a:pt x="38" y="12"/>
                  </a:cubicBezTo>
                  <a:cubicBezTo>
                    <a:pt x="25" y="12"/>
                    <a:pt x="13" y="18"/>
                    <a:pt x="6" y="23"/>
                  </a:cubicBezTo>
                  <a:cubicBezTo>
                    <a:pt x="4" y="10"/>
                    <a:pt x="4" y="10"/>
                    <a:pt x="4" y="10"/>
                  </a:cubicBezTo>
                  <a:cubicBezTo>
                    <a:pt x="12" y="4"/>
                    <a:pt x="25" y="0"/>
                    <a:pt x="40" y="0"/>
                  </a:cubicBezTo>
                  <a:cubicBezTo>
                    <a:pt x="63" y="0"/>
                    <a:pt x="74" y="11"/>
                    <a:pt x="74" y="29"/>
                  </a:cubicBezTo>
                  <a:cubicBezTo>
                    <a:pt x="74" y="76"/>
                    <a:pt x="74" y="76"/>
                    <a:pt x="74" y="76"/>
                  </a:cubicBezTo>
                  <a:cubicBezTo>
                    <a:pt x="74" y="87"/>
                    <a:pt x="78" y="93"/>
                    <a:pt x="81" y="97"/>
                  </a:cubicBezTo>
                  <a:cubicBezTo>
                    <a:pt x="69" y="104"/>
                    <a:pt x="69" y="104"/>
                    <a:pt x="69" y="104"/>
                  </a:cubicBezTo>
                  <a:cubicBezTo>
                    <a:pt x="67" y="101"/>
                    <a:pt x="64" y="97"/>
                    <a:pt x="62" y="93"/>
                  </a:cubicBezTo>
                  <a:cubicBezTo>
                    <a:pt x="56" y="99"/>
                    <a:pt x="46" y="104"/>
                    <a:pt x="32" y="104"/>
                  </a:cubicBezTo>
                  <a:cubicBezTo>
                    <a:pt x="11" y="104"/>
                    <a:pt x="0" y="91"/>
                    <a:pt x="0" y="74"/>
                  </a:cubicBezTo>
                  <a:close/>
                  <a:moveTo>
                    <a:pt x="35" y="56"/>
                  </a:moveTo>
                  <a:cubicBezTo>
                    <a:pt x="22" y="56"/>
                    <a:pt x="14" y="63"/>
                    <a:pt x="14" y="74"/>
                  </a:cubicBezTo>
                  <a:cubicBezTo>
                    <a:pt x="14" y="83"/>
                    <a:pt x="20" y="92"/>
                    <a:pt x="35" y="92"/>
                  </a:cubicBezTo>
                  <a:cubicBezTo>
                    <a:pt x="48" y="92"/>
                    <a:pt x="56" y="85"/>
                    <a:pt x="59" y="82"/>
                  </a:cubicBezTo>
                  <a:cubicBezTo>
                    <a:pt x="59" y="56"/>
                    <a:pt x="59" y="56"/>
                    <a:pt x="59" y="56"/>
                  </a:cubicBezTo>
                  <a:lnTo>
                    <a:pt x="3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9">
              <a:extLst>
                <a:ext uri="{FF2B5EF4-FFF2-40B4-BE49-F238E27FC236}">
                  <a16:creationId xmlns:a16="http://schemas.microsoft.com/office/drawing/2014/main" id="{F0B44CC1-02EF-9BD6-D019-38E6193DB520}"/>
                </a:ext>
              </a:extLst>
            </p:cNvPr>
            <p:cNvSpPr>
              <a:spLocks/>
            </p:cNvSpPr>
            <p:nvPr userDrawn="1"/>
          </p:nvSpPr>
          <p:spPr bwMode="auto">
            <a:xfrm>
              <a:off x="2083" y="1633"/>
              <a:ext cx="84" cy="315"/>
            </a:xfrm>
            <a:custGeom>
              <a:avLst/>
              <a:gdLst>
                <a:gd name="T0" fmla="*/ 38 w 38"/>
                <a:gd name="T1" fmla="*/ 139 h 142"/>
                <a:gd name="T2" fmla="*/ 22 w 38"/>
                <a:gd name="T3" fmla="*/ 142 h 142"/>
                <a:gd name="T4" fmla="*/ 0 w 38"/>
                <a:gd name="T5" fmla="*/ 120 h 142"/>
                <a:gd name="T6" fmla="*/ 0 w 38"/>
                <a:gd name="T7" fmla="*/ 0 h 142"/>
                <a:gd name="T8" fmla="*/ 14 w 38"/>
                <a:gd name="T9" fmla="*/ 0 h 142"/>
                <a:gd name="T10" fmla="*/ 14 w 38"/>
                <a:gd name="T11" fmla="*/ 118 h 142"/>
                <a:gd name="T12" fmla="*/ 24 w 38"/>
                <a:gd name="T13" fmla="*/ 130 h 142"/>
                <a:gd name="T14" fmla="*/ 35 w 38"/>
                <a:gd name="T15" fmla="*/ 128 h 142"/>
                <a:gd name="T16" fmla="*/ 38 w 38"/>
                <a:gd name="T17" fmla="*/ 13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42">
                  <a:moveTo>
                    <a:pt x="38" y="139"/>
                  </a:moveTo>
                  <a:cubicBezTo>
                    <a:pt x="33" y="141"/>
                    <a:pt x="27" y="142"/>
                    <a:pt x="22" y="142"/>
                  </a:cubicBezTo>
                  <a:cubicBezTo>
                    <a:pt x="10" y="142"/>
                    <a:pt x="0" y="137"/>
                    <a:pt x="0" y="120"/>
                  </a:cubicBezTo>
                  <a:cubicBezTo>
                    <a:pt x="0" y="0"/>
                    <a:pt x="0" y="0"/>
                    <a:pt x="0" y="0"/>
                  </a:cubicBezTo>
                  <a:cubicBezTo>
                    <a:pt x="14" y="0"/>
                    <a:pt x="14" y="0"/>
                    <a:pt x="14" y="0"/>
                  </a:cubicBezTo>
                  <a:cubicBezTo>
                    <a:pt x="14" y="118"/>
                    <a:pt x="14" y="118"/>
                    <a:pt x="14" y="118"/>
                  </a:cubicBezTo>
                  <a:cubicBezTo>
                    <a:pt x="14" y="125"/>
                    <a:pt x="16" y="130"/>
                    <a:pt x="24" y="130"/>
                  </a:cubicBezTo>
                  <a:cubicBezTo>
                    <a:pt x="28" y="130"/>
                    <a:pt x="32" y="129"/>
                    <a:pt x="35" y="128"/>
                  </a:cubicBezTo>
                  <a:lnTo>
                    <a:pt x="38"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a:extLst>
                <a:ext uri="{FF2B5EF4-FFF2-40B4-BE49-F238E27FC236}">
                  <a16:creationId xmlns:a16="http://schemas.microsoft.com/office/drawing/2014/main" id="{20286031-ECAA-6B49-E5F0-48601E7C2358}"/>
                </a:ext>
              </a:extLst>
            </p:cNvPr>
            <p:cNvSpPr>
              <a:spLocks noEditPoints="1"/>
            </p:cNvSpPr>
            <p:nvPr userDrawn="1"/>
          </p:nvSpPr>
          <p:spPr bwMode="auto">
            <a:xfrm>
              <a:off x="2253" y="1646"/>
              <a:ext cx="212" cy="298"/>
            </a:xfrm>
            <a:custGeom>
              <a:avLst/>
              <a:gdLst>
                <a:gd name="T0" fmla="*/ 155 w 212"/>
                <a:gd name="T1" fmla="*/ 211 h 298"/>
                <a:gd name="T2" fmla="*/ 55 w 212"/>
                <a:gd name="T3" fmla="*/ 211 h 298"/>
                <a:gd name="T4" fmla="*/ 33 w 212"/>
                <a:gd name="T5" fmla="*/ 298 h 298"/>
                <a:gd name="T6" fmla="*/ 0 w 212"/>
                <a:gd name="T7" fmla="*/ 298 h 298"/>
                <a:gd name="T8" fmla="*/ 79 w 212"/>
                <a:gd name="T9" fmla="*/ 0 h 298"/>
                <a:gd name="T10" fmla="*/ 132 w 212"/>
                <a:gd name="T11" fmla="*/ 0 h 298"/>
                <a:gd name="T12" fmla="*/ 212 w 212"/>
                <a:gd name="T13" fmla="*/ 298 h 298"/>
                <a:gd name="T14" fmla="*/ 177 w 212"/>
                <a:gd name="T15" fmla="*/ 298 h 298"/>
                <a:gd name="T16" fmla="*/ 155 w 212"/>
                <a:gd name="T17" fmla="*/ 211 h 298"/>
                <a:gd name="T18" fmla="*/ 64 w 212"/>
                <a:gd name="T19" fmla="*/ 182 h 298"/>
                <a:gd name="T20" fmla="*/ 146 w 212"/>
                <a:gd name="T21" fmla="*/ 182 h 298"/>
                <a:gd name="T22" fmla="*/ 108 w 212"/>
                <a:gd name="T23" fmla="*/ 27 h 298"/>
                <a:gd name="T24" fmla="*/ 102 w 212"/>
                <a:gd name="T25" fmla="*/ 27 h 298"/>
                <a:gd name="T26" fmla="*/ 64 w 212"/>
                <a:gd name="T27" fmla="*/ 18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98">
                  <a:moveTo>
                    <a:pt x="155" y="211"/>
                  </a:moveTo>
                  <a:lnTo>
                    <a:pt x="55" y="211"/>
                  </a:lnTo>
                  <a:lnTo>
                    <a:pt x="33" y="298"/>
                  </a:lnTo>
                  <a:lnTo>
                    <a:pt x="0" y="298"/>
                  </a:lnTo>
                  <a:lnTo>
                    <a:pt x="79" y="0"/>
                  </a:lnTo>
                  <a:lnTo>
                    <a:pt x="132" y="0"/>
                  </a:lnTo>
                  <a:lnTo>
                    <a:pt x="212" y="298"/>
                  </a:lnTo>
                  <a:lnTo>
                    <a:pt x="177" y="298"/>
                  </a:lnTo>
                  <a:lnTo>
                    <a:pt x="155" y="211"/>
                  </a:lnTo>
                  <a:close/>
                  <a:moveTo>
                    <a:pt x="64" y="182"/>
                  </a:moveTo>
                  <a:lnTo>
                    <a:pt x="146" y="182"/>
                  </a:lnTo>
                  <a:lnTo>
                    <a:pt x="108" y="27"/>
                  </a:lnTo>
                  <a:lnTo>
                    <a:pt x="102" y="27"/>
                  </a:lnTo>
                  <a:lnTo>
                    <a:pt x="64"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1">
              <a:extLst>
                <a:ext uri="{FF2B5EF4-FFF2-40B4-BE49-F238E27FC236}">
                  <a16:creationId xmlns:a16="http://schemas.microsoft.com/office/drawing/2014/main" id="{6ABD9509-E6CC-7333-E56F-D6B477207FED}"/>
                </a:ext>
              </a:extLst>
            </p:cNvPr>
            <p:cNvSpPr>
              <a:spLocks/>
            </p:cNvSpPr>
            <p:nvPr userDrawn="1"/>
          </p:nvSpPr>
          <p:spPr bwMode="auto">
            <a:xfrm>
              <a:off x="2509" y="1724"/>
              <a:ext cx="177" cy="226"/>
            </a:xfrm>
            <a:custGeom>
              <a:avLst/>
              <a:gdLst>
                <a:gd name="T0" fmla="*/ 59 w 80"/>
                <a:gd name="T1" fmla="*/ 0 h 102"/>
                <a:gd name="T2" fmla="*/ 73 w 80"/>
                <a:gd name="T3" fmla="*/ 0 h 102"/>
                <a:gd name="T4" fmla="*/ 73 w 80"/>
                <a:gd name="T5" fmla="*/ 74 h 102"/>
                <a:gd name="T6" fmla="*/ 80 w 80"/>
                <a:gd name="T7" fmla="*/ 95 h 102"/>
                <a:gd name="T8" fmla="*/ 68 w 80"/>
                <a:gd name="T9" fmla="*/ 102 h 102"/>
                <a:gd name="T10" fmla="*/ 62 w 80"/>
                <a:gd name="T11" fmla="*/ 91 h 102"/>
                <a:gd name="T12" fmla="*/ 32 w 80"/>
                <a:gd name="T13" fmla="*/ 102 h 102"/>
                <a:gd name="T14" fmla="*/ 0 w 80"/>
                <a:gd name="T15" fmla="*/ 71 h 102"/>
                <a:gd name="T16" fmla="*/ 0 w 80"/>
                <a:gd name="T17" fmla="*/ 0 h 102"/>
                <a:gd name="T18" fmla="*/ 14 w 80"/>
                <a:gd name="T19" fmla="*/ 0 h 102"/>
                <a:gd name="T20" fmla="*/ 14 w 80"/>
                <a:gd name="T21" fmla="*/ 69 h 102"/>
                <a:gd name="T22" fmla="*/ 34 w 80"/>
                <a:gd name="T23" fmla="*/ 89 h 102"/>
                <a:gd name="T24" fmla="*/ 59 w 80"/>
                <a:gd name="T25" fmla="*/ 80 h 102"/>
                <a:gd name="T26" fmla="*/ 59 w 80"/>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02">
                  <a:moveTo>
                    <a:pt x="59" y="0"/>
                  </a:moveTo>
                  <a:cubicBezTo>
                    <a:pt x="73" y="0"/>
                    <a:pt x="73" y="0"/>
                    <a:pt x="73" y="0"/>
                  </a:cubicBezTo>
                  <a:cubicBezTo>
                    <a:pt x="73" y="74"/>
                    <a:pt x="73" y="74"/>
                    <a:pt x="73" y="74"/>
                  </a:cubicBezTo>
                  <a:cubicBezTo>
                    <a:pt x="73" y="85"/>
                    <a:pt x="77" y="91"/>
                    <a:pt x="80" y="95"/>
                  </a:cubicBezTo>
                  <a:cubicBezTo>
                    <a:pt x="68" y="102"/>
                    <a:pt x="68" y="102"/>
                    <a:pt x="68" y="102"/>
                  </a:cubicBezTo>
                  <a:cubicBezTo>
                    <a:pt x="66" y="99"/>
                    <a:pt x="63" y="95"/>
                    <a:pt x="62" y="91"/>
                  </a:cubicBezTo>
                  <a:cubicBezTo>
                    <a:pt x="56" y="97"/>
                    <a:pt x="46" y="102"/>
                    <a:pt x="32" y="102"/>
                  </a:cubicBezTo>
                  <a:cubicBezTo>
                    <a:pt x="12" y="102"/>
                    <a:pt x="0" y="92"/>
                    <a:pt x="0" y="71"/>
                  </a:cubicBezTo>
                  <a:cubicBezTo>
                    <a:pt x="0" y="0"/>
                    <a:pt x="0" y="0"/>
                    <a:pt x="0" y="0"/>
                  </a:cubicBezTo>
                  <a:cubicBezTo>
                    <a:pt x="14" y="0"/>
                    <a:pt x="14" y="0"/>
                    <a:pt x="14" y="0"/>
                  </a:cubicBezTo>
                  <a:cubicBezTo>
                    <a:pt x="14" y="69"/>
                    <a:pt x="14" y="69"/>
                    <a:pt x="14" y="69"/>
                  </a:cubicBezTo>
                  <a:cubicBezTo>
                    <a:pt x="14" y="82"/>
                    <a:pt x="20" y="89"/>
                    <a:pt x="34" y="89"/>
                  </a:cubicBezTo>
                  <a:cubicBezTo>
                    <a:pt x="47" y="89"/>
                    <a:pt x="55" y="82"/>
                    <a:pt x="59" y="8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a:extLst>
                <a:ext uri="{FF2B5EF4-FFF2-40B4-BE49-F238E27FC236}">
                  <a16:creationId xmlns:a16="http://schemas.microsoft.com/office/drawing/2014/main" id="{DB258AD4-FC56-48D3-360A-5D13278F3030}"/>
                </a:ext>
              </a:extLst>
            </p:cNvPr>
            <p:cNvSpPr>
              <a:spLocks/>
            </p:cNvSpPr>
            <p:nvPr userDrawn="1"/>
          </p:nvSpPr>
          <p:spPr bwMode="auto">
            <a:xfrm>
              <a:off x="2726" y="1720"/>
              <a:ext cx="157" cy="230"/>
            </a:xfrm>
            <a:custGeom>
              <a:avLst/>
              <a:gdLst>
                <a:gd name="T0" fmla="*/ 69 w 71"/>
                <a:gd name="T1" fmla="*/ 9 h 104"/>
                <a:gd name="T2" fmla="*/ 64 w 71"/>
                <a:gd name="T3" fmla="*/ 21 h 104"/>
                <a:gd name="T4" fmla="*/ 37 w 71"/>
                <a:gd name="T5" fmla="*/ 12 h 104"/>
                <a:gd name="T6" fmla="*/ 18 w 71"/>
                <a:gd name="T7" fmla="*/ 26 h 104"/>
                <a:gd name="T8" fmla="*/ 30 w 71"/>
                <a:gd name="T9" fmla="*/ 40 h 104"/>
                <a:gd name="T10" fmla="*/ 50 w 71"/>
                <a:gd name="T11" fmla="*/ 49 h 104"/>
                <a:gd name="T12" fmla="*/ 71 w 71"/>
                <a:gd name="T13" fmla="*/ 75 h 104"/>
                <a:gd name="T14" fmla="*/ 35 w 71"/>
                <a:gd name="T15" fmla="*/ 104 h 104"/>
                <a:gd name="T16" fmla="*/ 0 w 71"/>
                <a:gd name="T17" fmla="*/ 92 h 104"/>
                <a:gd name="T18" fmla="*/ 6 w 71"/>
                <a:gd name="T19" fmla="*/ 80 h 104"/>
                <a:gd name="T20" fmla="*/ 36 w 71"/>
                <a:gd name="T21" fmla="*/ 92 h 104"/>
                <a:gd name="T22" fmla="*/ 57 w 71"/>
                <a:gd name="T23" fmla="*/ 76 h 104"/>
                <a:gd name="T24" fmla="*/ 43 w 71"/>
                <a:gd name="T25" fmla="*/ 60 h 104"/>
                <a:gd name="T26" fmla="*/ 23 w 71"/>
                <a:gd name="T27" fmla="*/ 52 h 104"/>
                <a:gd name="T28" fmla="*/ 5 w 71"/>
                <a:gd name="T29" fmla="*/ 27 h 104"/>
                <a:gd name="T30" fmla="*/ 38 w 71"/>
                <a:gd name="T31" fmla="*/ 0 h 104"/>
                <a:gd name="T32" fmla="*/ 69 w 71"/>
                <a:gd name="T33" fmla="*/ 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04">
                  <a:moveTo>
                    <a:pt x="69" y="9"/>
                  </a:moveTo>
                  <a:cubicBezTo>
                    <a:pt x="64" y="21"/>
                    <a:pt x="64" y="21"/>
                    <a:pt x="64" y="21"/>
                  </a:cubicBezTo>
                  <a:cubicBezTo>
                    <a:pt x="59" y="16"/>
                    <a:pt x="48" y="12"/>
                    <a:pt x="37" y="12"/>
                  </a:cubicBezTo>
                  <a:cubicBezTo>
                    <a:pt x="27" y="12"/>
                    <a:pt x="18" y="16"/>
                    <a:pt x="18" y="26"/>
                  </a:cubicBezTo>
                  <a:cubicBezTo>
                    <a:pt x="18" y="33"/>
                    <a:pt x="24" y="37"/>
                    <a:pt x="30" y="40"/>
                  </a:cubicBezTo>
                  <a:cubicBezTo>
                    <a:pt x="50" y="49"/>
                    <a:pt x="50" y="49"/>
                    <a:pt x="50" y="49"/>
                  </a:cubicBezTo>
                  <a:cubicBezTo>
                    <a:pt x="65" y="55"/>
                    <a:pt x="71" y="62"/>
                    <a:pt x="71" y="75"/>
                  </a:cubicBezTo>
                  <a:cubicBezTo>
                    <a:pt x="71" y="94"/>
                    <a:pt x="56" y="104"/>
                    <a:pt x="35" y="104"/>
                  </a:cubicBezTo>
                  <a:cubicBezTo>
                    <a:pt x="20" y="104"/>
                    <a:pt x="7" y="99"/>
                    <a:pt x="0" y="92"/>
                  </a:cubicBezTo>
                  <a:cubicBezTo>
                    <a:pt x="6" y="80"/>
                    <a:pt x="6" y="80"/>
                    <a:pt x="6" y="80"/>
                  </a:cubicBezTo>
                  <a:cubicBezTo>
                    <a:pt x="12" y="86"/>
                    <a:pt x="23" y="92"/>
                    <a:pt x="36" y="92"/>
                  </a:cubicBezTo>
                  <a:cubicBezTo>
                    <a:pt x="49" y="92"/>
                    <a:pt x="57" y="86"/>
                    <a:pt x="57" y="76"/>
                  </a:cubicBezTo>
                  <a:cubicBezTo>
                    <a:pt x="57" y="69"/>
                    <a:pt x="54" y="65"/>
                    <a:pt x="43" y="60"/>
                  </a:cubicBezTo>
                  <a:cubicBezTo>
                    <a:pt x="23" y="52"/>
                    <a:pt x="23" y="52"/>
                    <a:pt x="23" y="52"/>
                  </a:cubicBezTo>
                  <a:cubicBezTo>
                    <a:pt x="12" y="48"/>
                    <a:pt x="5" y="40"/>
                    <a:pt x="5" y="27"/>
                  </a:cubicBezTo>
                  <a:cubicBezTo>
                    <a:pt x="5" y="10"/>
                    <a:pt x="18" y="0"/>
                    <a:pt x="38" y="0"/>
                  </a:cubicBezTo>
                  <a:cubicBezTo>
                    <a:pt x="52" y="0"/>
                    <a:pt x="64" y="5"/>
                    <a:pt x="6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
              <a:extLst>
                <a:ext uri="{FF2B5EF4-FFF2-40B4-BE49-F238E27FC236}">
                  <a16:creationId xmlns:a16="http://schemas.microsoft.com/office/drawing/2014/main" id="{FE741A2B-F44A-8BA5-21E2-9B71D3B6270E}"/>
                </a:ext>
              </a:extLst>
            </p:cNvPr>
            <p:cNvSpPr>
              <a:spLocks/>
            </p:cNvSpPr>
            <p:nvPr userDrawn="1"/>
          </p:nvSpPr>
          <p:spPr bwMode="auto">
            <a:xfrm>
              <a:off x="2916" y="1646"/>
              <a:ext cx="144" cy="302"/>
            </a:xfrm>
            <a:custGeom>
              <a:avLst/>
              <a:gdLst>
                <a:gd name="T0" fmla="*/ 61 w 65"/>
                <a:gd name="T1" fmla="*/ 47 h 136"/>
                <a:gd name="T2" fmla="*/ 32 w 65"/>
                <a:gd name="T3" fmla="*/ 47 h 136"/>
                <a:gd name="T4" fmla="*/ 32 w 65"/>
                <a:gd name="T5" fmla="*/ 112 h 136"/>
                <a:gd name="T6" fmla="*/ 43 w 65"/>
                <a:gd name="T7" fmla="*/ 124 h 136"/>
                <a:gd name="T8" fmla="*/ 62 w 65"/>
                <a:gd name="T9" fmla="*/ 119 h 136"/>
                <a:gd name="T10" fmla="*/ 65 w 65"/>
                <a:gd name="T11" fmla="*/ 130 h 136"/>
                <a:gd name="T12" fmla="*/ 41 w 65"/>
                <a:gd name="T13" fmla="*/ 136 h 136"/>
                <a:gd name="T14" fmla="*/ 18 w 65"/>
                <a:gd name="T15" fmla="*/ 114 h 136"/>
                <a:gd name="T16" fmla="*/ 18 w 65"/>
                <a:gd name="T17" fmla="*/ 47 h 136"/>
                <a:gd name="T18" fmla="*/ 0 w 65"/>
                <a:gd name="T19" fmla="*/ 47 h 136"/>
                <a:gd name="T20" fmla="*/ 2 w 65"/>
                <a:gd name="T21" fmla="*/ 35 h 136"/>
                <a:gd name="T22" fmla="*/ 18 w 65"/>
                <a:gd name="T23" fmla="*/ 35 h 136"/>
                <a:gd name="T24" fmla="*/ 18 w 65"/>
                <a:gd name="T25" fmla="*/ 0 h 136"/>
                <a:gd name="T26" fmla="*/ 32 w 65"/>
                <a:gd name="T27" fmla="*/ 0 h 136"/>
                <a:gd name="T28" fmla="*/ 32 w 65"/>
                <a:gd name="T29" fmla="*/ 35 h 136"/>
                <a:gd name="T30" fmla="*/ 64 w 65"/>
                <a:gd name="T31" fmla="*/ 35 h 136"/>
                <a:gd name="T32" fmla="*/ 61 w 65"/>
                <a:gd name="T33" fmla="*/ 4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36">
                  <a:moveTo>
                    <a:pt x="61" y="47"/>
                  </a:moveTo>
                  <a:cubicBezTo>
                    <a:pt x="32" y="47"/>
                    <a:pt x="32" y="47"/>
                    <a:pt x="32" y="47"/>
                  </a:cubicBezTo>
                  <a:cubicBezTo>
                    <a:pt x="32" y="112"/>
                    <a:pt x="32" y="112"/>
                    <a:pt x="32" y="112"/>
                  </a:cubicBezTo>
                  <a:cubicBezTo>
                    <a:pt x="32" y="121"/>
                    <a:pt x="37" y="124"/>
                    <a:pt x="43" y="124"/>
                  </a:cubicBezTo>
                  <a:cubicBezTo>
                    <a:pt x="48" y="124"/>
                    <a:pt x="57" y="122"/>
                    <a:pt x="62" y="119"/>
                  </a:cubicBezTo>
                  <a:cubicBezTo>
                    <a:pt x="65" y="130"/>
                    <a:pt x="65" y="130"/>
                    <a:pt x="65" y="130"/>
                  </a:cubicBezTo>
                  <a:cubicBezTo>
                    <a:pt x="59" y="133"/>
                    <a:pt x="50" y="136"/>
                    <a:pt x="41" y="136"/>
                  </a:cubicBezTo>
                  <a:cubicBezTo>
                    <a:pt x="29" y="136"/>
                    <a:pt x="18" y="131"/>
                    <a:pt x="18" y="114"/>
                  </a:cubicBezTo>
                  <a:cubicBezTo>
                    <a:pt x="18" y="47"/>
                    <a:pt x="18" y="47"/>
                    <a:pt x="18" y="47"/>
                  </a:cubicBezTo>
                  <a:cubicBezTo>
                    <a:pt x="0" y="47"/>
                    <a:pt x="0" y="47"/>
                    <a:pt x="0" y="47"/>
                  </a:cubicBezTo>
                  <a:cubicBezTo>
                    <a:pt x="2" y="35"/>
                    <a:pt x="2" y="35"/>
                    <a:pt x="2" y="35"/>
                  </a:cubicBezTo>
                  <a:cubicBezTo>
                    <a:pt x="18" y="35"/>
                    <a:pt x="18" y="35"/>
                    <a:pt x="18" y="35"/>
                  </a:cubicBezTo>
                  <a:cubicBezTo>
                    <a:pt x="18" y="0"/>
                    <a:pt x="18" y="0"/>
                    <a:pt x="18" y="0"/>
                  </a:cubicBezTo>
                  <a:cubicBezTo>
                    <a:pt x="32" y="0"/>
                    <a:pt x="32" y="0"/>
                    <a:pt x="32" y="0"/>
                  </a:cubicBezTo>
                  <a:cubicBezTo>
                    <a:pt x="32" y="35"/>
                    <a:pt x="32" y="35"/>
                    <a:pt x="32" y="35"/>
                  </a:cubicBezTo>
                  <a:cubicBezTo>
                    <a:pt x="64" y="35"/>
                    <a:pt x="64" y="35"/>
                    <a:pt x="64" y="35"/>
                  </a:cubicBezTo>
                  <a:lnTo>
                    <a:pt x="6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4">
              <a:extLst>
                <a:ext uri="{FF2B5EF4-FFF2-40B4-BE49-F238E27FC236}">
                  <a16:creationId xmlns:a16="http://schemas.microsoft.com/office/drawing/2014/main" id="{EE94A4A6-6200-9809-93F1-861FE52F01AF}"/>
                </a:ext>
              </a:extLst>
            </p:cNvPr>
            <p:cNvSpPr>
              <a:spLocks/>
            </p:cNvSpPr>
            <p:nvPr userDrawn="1"/>
          </p:nvSpPr>
          <p:spPr bwMode="auto">
            <a:xfrm>
              <a:off x="3106" y="1722"/>
              <a:ext cx="119" cy="222"/>
            </a:xfrm>
            <a:custGeom>
              <a:avLst/>
              <a:gdLst>
                <a:gd name="T0" fmla="*/ 14 w 54"/>
                <a:gd name="T1" fmla="*/ 14 h 100"/>
                <a:gd name="T2" fmla="*/ 44 w 54"/>
                <a:gd name="T3" fmla="*/ 0 h 100"/>
                <a:gd name="T4" fmla="*/ 54 w 54"/>
                <a:gd name="T5" fmla="*/ 2 h 100"/>
                <a:gd name="T6" fmla="*/ 51 w 54"/>
                <a:gd name="T7" fmla="*/ 16 h 100"/>
                <a:gd name="T8" fmla="*/ 41 w 54"/>
                <a:gd name="T9" fmla="*/ 15 h 100"/>
                <a:gd name="T10" fmla="*/ 15 w 54"/>
                <a:gd name="T11" fmla="*/ 28 h 100"/>
                <a:gd name="T12" fmla="*/ 15 w 54"/>
                <a:gd name="T13" fmla="*/ 100 h 100"/>
                <a:gd name="T14" fmla="*/ 0 w 54"/>
                <a:gd name="T15" fmla="*/ 100 h 100"/>
                <a:gd name="T16" fmla="*/ 0 w 54"/>
                <a:gd name="T17" fmla="*/ 1 h 100"/>
                <a:gd name="T18" fmla="*/ 14 w 54"/>
                <a:gd name="T19" fmla="*/ 1 h 100"/>
                <a:gd name="T20" fmla="*/ 14 w 54"/>
                <a:gd name="T21" fmla="*/ 1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00">
                  <a:moveTo>
                    <a:pt x="14" y="14"/>
                  </a:moveTo>
                  <a:cubicBezTo>
                    <a:pt x="21" y="6"/>
                    <a:pt x="31" y="0"/>
                    <a:pt x="44" y="0"/>
                  </a:cubicBezTo>
                  <a:cubicBezTo>
                    <a:pt x="48" y="0"/>
                    <a:pt x="51" y="1"/>
                    <a:pt x="54" y="2"/>
                  </a:cubicBezTo>
                  <a:cubicBezTo>
                    <a:pt x="51" y="16"/>
                    <a:pt x="51" y="16"/>
                    <a:pt x="51" y="16"/>
                  </a:cubicBezTo>
                  <a:cubicBezTo>
                    <a:pt x="49" y="15"/>
                    <a:pt x="46" y="15"/>
                    <a:pt x="41" y="15"/>
                  </a:cubicBezTo>
                  <a:cubicBezTo>
                    <a:pt x="31" y="15"/>
                    <a:pt x="22" y="18"/>
                    <a:pt x="15" y="28"/>
                  </a:cubicBezTo>
                  <a:cubicBezTo>
                    <a:pt x="15" y="100"/>
                    <a:pt x="15" y="100"/>
                    <a:pt x="15" y="100"/>
                  </a:cubicBezTo>
                  <a:cubicBezTo>
                    <a:pt x="0" y="100"/>
                    <a:pt x="0" y="100"/>
                    <a:pt x="0" y="100"/>
                  </a:cubicBezTo>
                  <a:cubicBezTo>
                    <a:pt x="0" y="1"/>
                    <a:pt x="0" y="1"/>
                    <a:pt x="0" y="1"/>
                  </a:cubicBezTo>
                  <a:cubicBezTo>
                    <a:pt x="14" y="1"/>
                    <a:pt x="14" y="1"/>
                    <a:pt x="14" y="1"/>
                  </a:cubicBez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5">
              <a:extLst>
                <a:ext uri="{FF2B5EF4-FFF2-40B4-BE49-F238E27FC236}">
                  <a16:creationId xmlns:a16="http://schemas.microsoft.com/office/drawing/2014/main" id="{B64E449D-CCAD-429F-B29E-314DB8B89E00}"/>
                </a:ext>
              </a:extLst>
            </p:cNvPr>
            <p:cNvSpPr>
              <a:spLocks noEditPoints="1"/>
            </p:cNvSpPr>
            <p:nvPr userDrawn="1"/>
          </p:nvSpPr>
          <p:spPr bwMode="auto">
            <a:xfrm>
              <a:off x="3256" y="1720"/>
              <a:ext cx="179" cy="230"/>
            </a:xfrm>
            <a:custGeom>
              <a:avLst/>
              <a:gdLst>
                <a:gd name="T0" fmla="*/ 0 w 81"/>
                <a:gd name="T1" fmla="*/ 74 h 104"/>
                <a:gd name="T2" fmla="*/ 34 w 81"/>
                <a:gd name="T3" fmla="*/ 45 h 104"/>
                <a:gd name="T4" fmla="*/ 59 w 81"/>
                <a:gd name="T5" fmla="*/ 45 h 104"/>
                <a:gd name="T6" fmla="*/ 59 w 81"/>
                <a:gd name="T7" fmla="*/ 33 h 104"/>
                <a:gd name="T8" fmla="*/ 38 w 81"/>
                <a:gd name="T9" fmla="*/ 12 h 104"/>
                <a:gd name="T10" fmla="*/ 6 w 81"/>
                <a:gd name="T11" fmla="*/ 23 h 104"/>
                <a:gd name="T12" fmla="*/ 4 w 81"/>
                <a:gd name="T13" fmla="*/ 10 h 104"/>
                <a:gd name="T14" fmla="*/ 39 w 81"/>
                <a:gd name="T15" fmla="*/ 0 h 104"/>
                <a:gd name="T16" fmla="*/ 73 w 81"/>
                <a:gd name="T17" fmla="*/ 29 h 104"/>
                <a:gd name="T18" fmla="*/ 73 w 81"/>
                <a:gd name="T19" fmla="*/ 76 h 104"/>
                <a:gd name="T20" fmla="*/ 81 w 81"/>
                <a:gd name="T21" fmla="*/ 97 h 104"/>
                <a:gd name="T22" fmla="*/ 69 w 81"/>
                <a:gd name="T23" fmla="*/ 104 h 104"/>
                <a:gd name="T24" fmla="*/ 62 w 81"/>
                <a:gd name="T25" fmla="*/ 93 h 104"/>
                <a:gd name="T26" fmla="*/ 32 w 81"/>
                <a:gd name="T27" fmla="*/ 104 h 104"/>
                <a:gd name="T28" fmla="*/ 0 w 81"/>
                <a:gd name="T29" fmla="*/ 74 h 104"/>
                <a:gd name="T30" fmla="*/ 35 w 81"/>
                <a:gd name="T31" fmla="*/ 56 h 104"/>
                <a:gd name="T32" fmla="*/ 14 w 81"/>
                <a:gd name="T33" fmla="*/ 74 h 104"/>
                <a:gd name="T34" fmla="*/ 34 w 81"/>
                <a:gd name="T35" fmla="*/ 92 h 104"/>
                <a:gd name="T36" fmla="*/ 59 w 81"/>
                <a:gd name="T37" fmla="*/ 82 h 104"/>
                <a:gd name="T38" fmla="*/ 59 w 81"/>
                <a:gd name="T39" fmla="*/ 56 h 104"/>
                <a:gd name="T40" fmla="*/ 35 w 81"/>
                <a:gd name="T41"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4">
                  <a:moveTo>
                    <a:pt x="0" y="74"/>
                  </a:moveTo>
                  <a:cubicBezTo>
                    <a:pt x="0" y="56"/>
                    <a:pt x="13" y="45"/>
                    <a:pt x="34" y="45"/>
                  </a:cubicBezTo>
                  <a:cubicBezTo>
                    <a:pt x="59" y="45"/>
                    <a:pt x="59" y="45"/>
                    <a:pt x="59" y="45"/>
                  </a:cubicBezTo>
                  <a:cubicBezTo>
                    <a:pt x="59" y="33"/>
                    <a:pt x="59" y="33"/>
                    <a:pt x="59" y="33"/>
                  </a:cubicBezTo>
                  <a:cubicBezTo>
                    <a:pt x="59" y="19"/>
                    <a:pt x="53" y="12"/>
                    <a:pt x="38" y="12"/>
                  </a:cubicBezTo>
                  <a:cubicBezTo>
                    <a:pt x="24" y="12"/>
                    <a:pt x="13" y="18"/>
                    <a:pt x="6" y="23"/>
                  </a:cubicBezTo>
                  <a:cubicBezTo>
                    <a:pt x="4" y="10"/>
                    <a:pt x="4" y="10"/>
                    <a:pt x="4" y="10"/>
                  </a:cubicBezTo>
                  <a:cubicBezTo>
                    <a:pt x="12" y="4"/>
                    <a:pt x="24" y="0"/>
                    <a:pt x="39" y="0"/>
                  </a:cubicBezTo>
                  <a:cubicBezTo>
                    <a:pt x="62" y="0"/>
                    <a:pt x="73" y="11"/>
                    <a:pt x="73" y="29"/>
                  </a:cubicBezTo>
                  <a:cubicBezTo>
                    <a:pt x="73" y="76"/>
                    <a:pt x="73" y="76"/>
                    <a:pt x="73" y="76"/>
                  </a:cubicBezTo>
                  <a:cubicBezTo>
                    <a:pt x="73" y="87"/>
                    <a:pt x="77" y="93"/>
                    <a:pt x="81" y="97"/>
                  </a:cubicBezTo>
                  <a:cubicBezTo>
                    <a:pt x="69" y="104"/>
                    <a:pt x="69" y="104"/>
                    <a:pt x="69" y="104"/>
                  </a:cubicBezTo>
                  <a:cubicBezTo>
                    <a:pt x="66" y="101"/>
                    <a:pt x="63" y="97"/>
                    <a:pt x="62" y="93"/>
                  </a:cubicBezTo>
                  <a:cubicBezTo>
                    <a:pt x="56" y="99"/>
                    <a:pt x="46" y="104"/>
                    <a:pt x="32" y="104"/>
                  </a:cubicBezTo>
                  <a:cubicBezTo>
                    <a:pt x="11" y="104"/>
                    <a:pt x="0" y="91"/>
                    <a:pt x="0" y="74"/>
                  </a:cubicBezTo>
                  <a:close/>
                  <a:moveTo>
                    <a:pt x="35" y="56"/>
                  </a:moveTo>
                  <a:cubicBezTo>
                    <a:pt x="22" y="56"/>
                    <a:pt x="14" y="63"/>
                    <a:pt x="14" y="74"/>
                  </a:cubicBezTo>
                  <a:cubicBezTo>
                    <a:pt x="14" y="83"/>
                    <a:pt x="19" y="92"/>
                    <a:pt x="34" y="92"/>
                  </a:cubicBezTo>
                  <a:cubicBezTo>
                    <a:pt x="47" y="92"/>
                    <a:pt x="56" y="85"/>
                    <a:pt x="59" y="82"/>
                  </a:cubicBezTo>
                  <a:cubicBezTo>
                    <a:pt x="59" y="56"/>
                    <a:pt x="59" y="56"/>
                    <a:pt x="59" y="56"/>
                  </a:cubicBezTo>
                  <a:lnTo>
                    <a:pt x="3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6">
              <a:extLst>
                <a:ext uri="{FF2B5EF4-FFF2-40B4-BE49-F238E27FC236}">
                  <a16:creationId xmlns:a16="http://schemas.microsoft.com/office/drawing/2014/main" id="{B00D5E99-E9A9-717C-0287-0391D79D172E}"/>
                </a:ext>
              </a:extLst>
            </p:cNvPr>
            <p:cNvSpPr>
              <a:spLocks/>
            </p:cNvSpPr>
            <p:nvPr userDrawn="1"/>
          </p:nvSpPr>
          <p:spPr bwMode="auto">
            <a:xfrm>
              <a:off x="3486" y="1633"/>
              <a:ext cx="84" cy="315"/>
            </a:xfrm>
            <a:custGeom>
              <a:avLst/>
              <a:gdLst>
                <a:gd name="T0" fmla="*/ 38 w 38"/>
                <a:gd name="T1" fmla="*/ 139 h 142"/>
                <a:gd name="T2" fmla="*/ 23 w 38"/>
                <a:gd name="T3" fmla="*/ 142 h 142"/>
                <a:gd name="T4" fmla="*/ 0 w 38"/>
                <a:gd name="T5" fmla="*/ 120 h 142"/>
                <a:gd name="T6" fmla="*/ 0 w 38"/>
                <a:gd name="T7" fmla="*/ 0 h 142"/>
                <a:gd name="T8" fmla="*/ 15 w 38"/>
                <a:gd name="T9" fmla="*/ 0 h 142"/>
                <a:gd name="T10" fmla="*/ 15 w 38"/>
                <a:gd name="T11" fmla="*/ 118 h 142"/>
                <a:gd name="T12" fmla="*/ 25 w 38"/>
                <a:gd name="T13" fmla="*/ 130 h 142"/>
                <a:gd name="T14" fmla="*/ 36 w 38"/>
                <a:gd name="T15" fmla="*/ 128 h 142"/>
                <a:gd name="T16" fmla="*/ 38 w 38"/>
                <a:gd name="T17" fmla="*/ 13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42">
                  <a:moveTo>
                    <a:pt x="38" y="139"/>
                  </a:moveTo>
                  <a:cubicBezTo>
                    <a:pt x="34" y="141"/>
                    <a:pt x="28" y="142"/>
                    <a:pt x="23" y="142"/>
                  </a:cubicBezTo>
                  <a:cubicBezTo>
                    <a:pt x="11" y="142"/>
                    <a:pt x="0" y="137"/>
                    <a:pt x="0" y="120"/>
                  </a:cubicBezTo>
                  <a:cubicBezTo>
                    <a:pt x="0" y="0"/>
                    <a:pt x="0" y="0"/>
                    <a:pt x="0" y="0"/>
                  </a:cubicBezTo>
                  <a:cubicBezTo>
                    <a:pt x="15" y="0"/>
                    <a:pt x="15" y="0"/>
                    <a:pt x="15" y="0"/>
                  </a:cubicBezTo>
                  <a:cubicBezTo>
                    <a:pt x="15" y="118"/>
                    <a:pt x="15" y="118"/>
                    <a:pt x="15" y="118"/>
                  </a:cubicBezTo>
                  <a:cubicBezTo>
                    <a:pt x="15" y="125"/>
                    <a:pt x="17" y="130"/>
                    <a:pt x="25" y="130"/>
                  </a:cubicBezTo>
                  <a:cubicBezTo>
                    <a:pt x="28" y="130"/>
                    <a:pt x="32" y="129"/>
                    <a:pt x="36" y="128"/>
                  </a:cubicBezTo>
                  <a:lnTo>
                    <a:pt x="38"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7">
              <a:extLst>
                <a:ext uri="{FF2B5EF4-FFF2-40B4-BE49-F238E27FC236}">
                  <a16:creationId xmlns:a16="http://schemas.microsoft.com/office/drawing/2014/main" id="{86AD51FB-F0CC-81EF-AFB4-AC4F7D2473C6}"/>
                </a:ext>
              </a:extLst>
            </p:cNvPr>
            <p:cNvSpPr>
              <a:spLocks noEditPoints="1"/>
            </p:cNvSpPr>
            <p:nvPr userDrawn="1"/>
          </p:nvSpPr>
          <p:spPr bwMode="auto">
            <a:xfrm>
              <a:off x="3592" y="1720"/>
              <a:ext cx="179" cy="230"/>
            </a:xfrm>
            <a:custGeom>
              <a:avLst/>
              <a:gdLst>
                <a:gd name="T0" fmla="*/ 0 w 81"/>
                <a:gd name="T1" fmla="*/ 74 h 104"/>
                <a:gd name="T2" fmla="*/ 35 w 81"/>
                <a:gd name="T3" fmla="*/ 45 h 104"/>
                <a:gd name="T4" fmla="*/ 60 w 81"/>
                <a:gd name="T5" fmla="*/ 45 h 104"/>
                <a:gd name="T6" fmla="*/ 60 w 81"/>
                <a:gd name="T7" fmla="*/ 33 h 104"/>
                <a:gd name="T8" fmla="*/ 39 w 81"/>
                <a:gd name="T9" fmla="*/ 12 h 104"/>
                <a:gd name="T10" fmla="*/ 7 w 81"/>
                <a:gd name="T11" fmla="*/ 23 h 104"/>
                <a:gd name="T12" fmla="*/ 4 w 81"/>
                <a:gd name="T13" fmla="*/ 10 h 104"/>
                <a:gd name="T14" fmla="*/ 40 w 81"/>
                <a:gd name="T15" fmla="*/ 0 h 104"/>
                <a:gd name="T16" fmla="*/ 74 w 81"/>
                <a:gd name="T17" fmla="*/ 29 h 104"/>
                <a:gd name="T18" fmla="*/ 74 w 81"/>
                <a:gd name="T19" fmla="*/ 76 h 104"/>
                <a:gd name="T20" fmla="*/ 81 w 81"/>
                <a:gd name="T21" fmla="*/ 97 h 104"/>
                <a:gd name="T22" fmla="*/ 69 w 81"/>
                <a:gd name="T23" fmla="*/ 104 h 104"/>
                <a:gd name="T24" fmla="*/ 63 w 81"/>
                <a:gd name="T25" fmla="*/ 93 h 104"/>
                <a:gd name="T26" fmla="*/ 33 w 81"/>
                <a:gd name="T27" fmla="*/ 104 h 104"/>
                <a:gd name="T28" fmla="*/ 0 w 81"/>
                <a:gd name="T29" fmla="*/ 74 h 104"/>
                <a:gd name="T30" fmla="*/ 36 w 81"/>
                <a:gd name="T31" fmla="*/ 56 h 104"/>
                <a:gd name="T32" fmla="*/ 15 w 81"/>
                <a:gd name="T33" fmla="*/ 74 h 104"/>
                <a:gd name="T34" fmla="*/ 35 w 81"/>
                <a:gd name="T35" fmla="*/ 92 h 104"/>
                <a:gd name="T36" fmla="*/ 60 w 81"/>
                <a:gd name="T37" fmla="*/ 82 h 104"/>
                <a:gd name="T38" fmla="*/ 60 w 81"/>
                <a:gd name="T39" fmla="*/ 56 h 104"/>
                <a:gd name="T40" fmla="*/ 36 w 81"/>
                <a:gd name="T41"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4">
                  <a:moveTo>
                    <a:pt x="0" y="74"/>
                  </a:moveTo>
                  <a:cubicBezTo>
                    <a:pt x="0" y="56"/>
                    <a:pt x="14" y="45"/>
                    <a:pt x="35" y="45"/>
                  </a:cubicBezTo>
                  <a:cubicBezTo>
                    <a:pt x="60" y="45"/>
                    <a:pt x="60" y="45"/>
                    <a:pt x="60" y="45"/>
                  </a:cubicBezTo>
                  <a:cubicBezTo>
                    <a:pt x="60" y="33"/>
                    <a:pt x="60" y="33"/>
                    <a:pt x="60" y="33"/>
                  </a:cubicBezTo>
                  <a:cubicBezTo>
                    <a:pt x="60" y="19"/>
                    <a:pt x="54" y="12"/>
                    <a:pt x="39" y="12"/>
                  </a:cubicBezTo>
                  <a:cubicBezTo>
                    <a:pt x="25" y="12"/>
                    <a:pt x="14" y="18"/>
                    <a:pt x="7" y="23"/>
                  </a:cubicBezTo>
                  <a:cubicBezTo>
                    <a:pt x="4" y="10"/>
                    <a:pt x="4" y="10"/>
                    <a:pt x="4" y="10"/>
                  </a:cubicBezTo>
                  <a:cubicBezTo>
                    <a:pt x="13" y="4"/>
                    <a:pt x="25" y="0"/>
                    <a:pt x="40" y="0"/>
                  </a:cubicBezTo>
                  <a:cubicBezTo>
                    <a:pt x="63" y="0"/>
                    <a:pt x="74" y="11"/>
                    <a:pt x="74" y="29"/>
                  </a:cubicBezTo>
                  <a:cubicBezTo>
                    <a:pt x="74" y="76"/>
                    <a:pt x="74" y="76"/>
                    <a:pt x="74" y="76"/>
                  </a:cubicBezTo>
                  <a:cubicBezTo>
                    <a:pt x="74" y="87"/>
                    <a:pt x="78" y="93"/>
                    <a:pt x="81" y="97"/>
                  </a:cubicBezTo>
                  <a:cubicBezTo>
                    <a:pt x="69" y="104"/>
                    <a:pt x="69" y="104"/>
                    <a:pt x="69" y="104"/>
                  </a:cubicBezTo>
                  <a:cubicBezTo>
                    <a:pt x="67" y="101"/>
                    <a:pt x="64" y="97"/>
                    <a:pt x="63" y="93"/>
                  </a:cubicBezTo>
                  <a:cubicBezTo>
                    <a:pt x="57" y="99"/>
                    <a:pt x="46" y="104"/>
                    <a:pt x="33" y="104"/>
                  </a:cubicBezTo>
                  <a:cubicBezTo>
                    <a:pt x="12" y="104"/>
                    <a:pt x="0" y="91"/>
                    <a:pt x="0" y="74"/>
                  </a:cubicBezTo>
                  <a:close/>
                  <a:moveTo>
                    <a:pt x="36" y="56"/>
                  </a:moveTo>
                  <a:cubicBezTo>
                    <a:pt x="23" y="56"/>
                    <a:pt x="15" y="63"/>
                    <a:pt x="15" y="74"/>
                  </a:cubicBezTo>
                  <a:cubicBezTo>
                    <a:pt x="15" y="83"/>
                    <a:pt x="20" y="92"/>
                    <a:pt x="35" y="92"/>
                  </a:cubicBezTo>
                  <a:cubicBezTo>
                    <a:pt x="48" y="92"/>
                    <a:pt x="57" y="85"/>
                    <a:pt x="60" y="82"/>
                  </a:cubicBezTo>
                  <a:cubicBezTo>
                    <a:pt x="60" y="56"/>
                    <a:pt x="60" y="56"/>
                    <a:pt x="60" y="56"/>
                  </a:cubicBezTo>
                  <a:lnTo>
                    <a:pt x="36"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8">
              <a:extLst>
                <a:ext uri="{FF2B5EF4-FFF2-40B4-BE49-F238E27FC236}">
                  <a16:creationId xmlns:a16="http://schemas.microsoft.com/office/drawing/2014/main" id="{18579E46-618F-2734-E9BC-7142331560FD}"/>
                </a:ext>
              </a:extLst>
            </p:cNvPr>
            <p:cNvSpPr>
              <a:spLocks/>
            </p:cNvSpPr>
            <p:nvPr userDrawn="1"/>
          </p:nvSpPr>
          <p:spPr bwMode="auto">
            <a:xfrm>
              <a:off x="3809" y="1720"/>
              <a:ext cx="157" cy="230"/>
            </a:xfrm>
            <a:custGeom>
              <a:avLst/>
              <a:gdLst>
                <a:gd name="T0" fmla="*/ 69 w 71"/>
                <a:gd name="T1" fmla="*/ 9 h 104"/>
                <a:gd name="T2" fmla="*/ 64 w 71"/>
                <a:gd name="T3" fmla="*/ 21 h 104"/>
                <a:gd name="T4" fmla="*/ 37 w 71"/>
                <a:gd name="T5" fmla="*/ 12 h 104"/>
                <a:gd name="T6" fmla="*/ 18 w 71"/>
                <a:gd name="T7" fmla="*/ 26 h 104"/>
                <a:gd name="T8" fmla="*/ 29 w 71"/>
                <a:gd name="T9" fmla="*/ 40 h 104"/>
                <a:gd name="T10" fmla="*/ 50 w 71"/>
                <a:gd name="T11" fmla="*/ 49 h 104"/>
                <a:gd name="T12" fmla="*/ 71 w 71"/>
                <a:gd name="T13" fmla="*/ 75 h 104"/>
                <a:gd name="T14" fmla="*/ 35 w 71"/>
                <a:gd name="T15" fmla="*/ 104 h 104"/>
                <a:gd name="T16" fmla="*/ 0 w 71"/>
                <a:gd name="T17" fmla="*/ 92 h 104"/>
                <a:gd name="T18" fmla="*/ 6 w 71"/>
                <a:gd name="T19" fmla="*/ 80 h 104"/>
                <a:gd name="T20" fmla="*/ 36 w 71"/>
                <a:gd name="T21" fmla="*/ 92 h 104"/>
                <a:gd name="T22" fmla="*/ 57 w 71"/>
                <a:gd name="T23" fmla="*/ 76 h 104"/>
                <a:gd name="T24" fmla="*/ 42 w 71"/>
                <a:gd name="T25" fmla="*/ 60 h 104"/>
                <a:gd name="T26" fmla="*/ 23 w 71"/>
                <a:gd name="T27" fmla="*/ 52 h 104"/>
                <a:gd name="T28" fmla="*/ 4 w 71"/>
                <a:gd name="T29" fmla="*/ 27 h 104"/>
                <a:gd name="T30" fmla="*/ 38 w 71"/>
                <a:gd name="T31" fmla="*/ 0 h 104"/>
                <a:gd name="T32" fmla="*/ 69 w 71"/>
                <a:gd name="T33" fmla="*/ 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04">
                  <a:moveTo>
                    <a:pt x="69" y="9"/>
                  </a:moveTo>
                  <a:cubicBezTo>
                    <a:pt x="64" y="21"/>
                    <a:pt x="64" y="21"/>
                    <a:pt x="64" y="21"/>
                  </a:cubicBezTo>
                  <a:cubicBezTo>
                    <a:pt x="58" y="16"/>
                    <a:pt x="47" y="12"/>
                    <a:pt x="37" y="12"/>
                  </a:cubicBezTo>
                  <a:cubicBezTo>
                    <a:pt x="27" y="12"/>
                    <a:pt x="18" y="16"/>
                    <a:pt x="18" y="26"/>
                  </a:cubicBezTo>
                  <a:cubicBezTo>
                    <a:pt x="18" y="33"/>
                    <a:pt x="23" y="37"/>
                    <a:pt x="29" y="40"/>
                  </a:cubicBezTo>
                  <a:cubicBezTo>
                    <a:pt x="50" y="49"/>
                    <a:pt x="50" y="49"/>
                    <a:pt x="50" y="49"/>
                  </a:cubicBezTo>
                  <a:cubicBezTo>
                    <a:pt x="65" y="55"/>
                    <a:pt x="71" y="62"/>
                    <a:pt x="71" y="75"/>
                  </a:cubicBezTo>
                  <a:cubicBezTo>
                    <a:pt x="71" y="94"/>
                    <a:pt x="56" y="104"/>
                    <a:pt x="35" y="104"/>
                  </a:cubicBezTo>
                  <a:cubicBezTo>
                    <a:pt x="20" y="104"/>
                    <a:pt x="7" y="99"/>
                    <a:pt x="0" y="92"/>
                  </a:cubicBezTo>
                  <a:cubicBezTo>
                    <a:pt x="6" y="80"/>
                    <a:pt x="6" y="80"/>
                    <a:pt x="6" y="80"/>
                  </a:cubicBezTo>
                  <a:cubicBezTo>
                    <a:pt x="12" y="86"/>
                    <a:pt x="23" y="92"/>
                    <a:pt x="36" y="92"/>
                  </a:cubicBezTo>
                  <a:cubicBezTo>
                    <a:pt x="49" y="92"/>
                    <a:pt x="57" y="86"/>
                    <a:pt x="57" y="76"/>
                  </a:cubicBezTo>
                  <a:cubicBezTo>
                    <a:pt x="57" y="69"/>
                    <a:pt x="54" y="65"/>
                    <a:pt x="42" y="60"/>
                  </a:cubicBezTo>
                  <a:cubicBezTo>
                    <a:pt x="23" y="52"/>
                    <a:pt x="23" y="52"/>
                    <a:pt x="23" y="52"/>
                  </a:cubicBezTo>
                  <a:cubicBezTo>
                    <a:pt x="12" y="48"/>
                    <a:pt x="4" y="40"/>
                    <a:pt x="4" y="27"/>
                  </a:cubicBezTo>
                  <a:cubicBezTo>
                    <a:pt x="4" y="10"/>
                    <a:pt x="17" y="0"/>
                    <a:pt x="38" y="0"/>
                  </a:cubicBezTo>
                  <a:cubicBezTo>
                    <a:pt x="52" y="0"/>
                    <a:pt x="63" y="5"/>
                    <a:pt x="6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a:extLst>
                <a:ext uri="{FF2B5EF4-FFF2-40B4-BE49-F238E27FC236}">
                  <a16:creationId xmlns:a16="http://schemas.microsoft.com/office/drawing/2014/main" id="{8596DF5A-3AC5-18AF-C2C0-1C158BDE796B}"/>
                </a:ext>
              </a:extLst>
            </p:cNvPr>
            <p:cNvSpPr>
              <a:spLocks noEditPoints="1"/>
            </p:cNvSpPr>
            <p:nvPr userDrawn="1"/>
          </p:nvSpPr>
          <p:spPr bwMode="auto">
            <a:xfrm>
              <a:off x="4021" y="1633"/>
              <a:ext cx="36" cy="311"/>
            </a:xfrm>
            <a:custGeom>
              <a:avLst/>
              <a:gdLst>
                <a:gd name="T0" fmla="*/ 0 w 36"/>
                <a:gd name="T1" fmla="*/ 0 h 311"/>
                <a:gd name="T2" fmla="*/ 36 w 36"/>
                <a:gd name="T3" fmla="*/ 0 h 311"/>
                <a:gd name="T4" fmla="*/ 36 w 36"/>
                <a:gd name="T5" fmla="*/ 44 h 311"/>
                <a:gd name="T6" fmla="*/ 0 w 36"/>
                <a:gd name="T7" fmla="*/ 44 h 311"/>
                <a:gd name="T8" fmla="*/ 0 w 36"/>
                <a:gd name="T9" fmla="*/ 0 h 311"/>
                <a:gd name="T10" fmla="*/ 3 w 36"/>
                <a:gd name="T11" fmla="*/ 311 h 311"/>
                <a:gd name="T12" fmla="*/ 3 w 36"/>
                <a:gd name="T13" fmla="*/ 91 h 311"/>
                <a:gd name="T14" fmla="*/ 33 w 36"/>
                <a:gd name="T15" fmla="*/ 91 h 311"/>
                <a:gd name="T16" fmla="*/ 33 w 36"/>
                <a:gd name="T17" fmla="*/ 311 h 311"/>
                <a:gd name="T18" fmla="*/ 3 w 36"/>
                <a:gd name="T1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1">
                  <a:moveTo>
                    <a:pt x="0" y="0"/>
                  </a:moveTo>
                  <a:lnTo>
                    <a:pt x="36" y="0"/>
                  </a:lnTo>
                  <a:lnTo>
                    <a:pt x="36" y="44"/>
                  </a:lnTo>
                  <a:lnTo>
                    <a:pt x="0" y="44"/>
                  </a:lnTo>
                  <a:lnTo>
                    <a:pt x="0" y="0"/>
                  </a:lnTo>
                  <a:close/>
                  <a:moveTo>
                    <a:pt x="3" y="311"/>
                  </a:moveTo>
                  <a:lnTo>
                    <a:pt x="3" y="91"/>
                  </a:lnTo>
                  <a:lnTo>
                    <a:pt x="33" y="91"/>
                  </a:lnTo>
                  <a:lnTo>
                    <a:pt x="33" y="311"/>
                  </a:lnTo>
                  <a:lnTo>
                    <a:pt x="3"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20">
              <a:extLst>
                <a:ext uri="{FF2B5EF4-FFF2-40B4-BE49-F238E27FC236}">
                  <a16:creationId xmlns:a16="http://schemas.microsoft.com/office/drawing/2014/main" id="{3471EEDC-7EB4-4821-31F1-DE58D803459A}"/>
                </a:ext>
              </a:extLst>
            </p:cNvPr>
            <p:cNvSpPr>
              <a:spLocks noEditPoints="1"/>
            </p:cNvSpPr>
            <p:nvPr userDrawn="1"/>
          </p:nvSpPr>
          <p:spPr bwMode="auto">
            <a:xfrm>
              <a:off x="4112" y="1720"/>
              <a:ext cx="179" cy="230"/>
            </a:xfrm>
            <a:custGeom>
              <a:avLst/>
              <a:gdLst>
                <a:gd name="T0" fmla="*/ 0 w 81"/>
                <a:gd name="T1" fmla="*/ 74 h 104"/>
                <a:gd name="T2" fmla="*/ 34 w 81"/>
                <a:gd name="T3" fmla="*/ 45 h 104"/>
                <a:gd name="T4" fmla="*/ 59 w 81"/>
                <a:gd name="T5" fmla="*/ 45 h 104"/>
                <a:gd name="T6" fmla="*/ 59 w 81"/>
                <a:gd name="T7" fmla="*/ 33 h 104"/>
                <a:gd name="T8" fmla="*/ 38 w 81"/>
                <a:gd name="T9" fmla="*/ 12 h 104"/>
                <a:gd name="T10" fmla="*/ 6 w 81"/>
                <a:gd name="T11" fmla="*/ 23 h 104"/>
                <a:gd name="T12" fmla="*/ 4 w 81"/>
                <a:gd name="T13" fmla="*/ 10 h 104"/>
                <a:gd name="T14" fmla="*/ 40 w 81"/>
                <a:gd name="T15" fmla="*/ 0 h 104"/>
                <a:gd name="T16" fmla="*/ 74 w 81"/>
                <a:gd name="T17" fmla="*/ 29 h 104"/>
                <a:gd name="T18" fmla="*/ 74 w 81"/>
                <a:gd name="T19" fmla="*/ 76 h 104"/>
                <a:gd name="T20" fmla="*/ 81 w 81"/>
                <a:gd name="T21" fmla="*/ 97 h 104"/>
                <a:gd name="T22" fmla="*/ 69 w 81"/>
                <a:gd name="T23" fmla="*/ 104 h 104"/>
                <a:gd name="T24" fmla="*/ 62 w 81"/>
                <a:gd name="T25" fmla="*/ 93 h 104"/>
                <a:gd name="T26" fmla="*/ 32 w 81"/>
                <a:gd name="T27" fmla="*/ 104 h 104"/>
                <a:gd name="T28" fmla="*/ 0 w 81"/>
                <a:gd name="T29" fmla="*/ 74 h 104"/>
                <a:gd name="T30" fmla="*/ 35 w 81"/>
                <a:gd name="T31" fmla="*/ 56 h 104"/>
                <a:gd name="T32" fmla="*/ 14 w 81"/>
                <a:gd name="T33" fmla="*/ 74 h 104"/>
                <a:gd name="T34" fmla="*/ 35 w 81"/>
                <a:gd name="T35" fmla="*/ 92 h 104"/>
                <a:gd name="T36" fmla="*/ 59 w 81"/>
                <a:gd name="T37" fmla="*/ 82 h 104"/>
                <a:gd name="T38" fmla="*/ 59 w 81"/>
                <a:gd name="T39" fmla="*/ 56 h 104"/>
                <a:gd name="T40" fmla="*/ 35 w 81"/>
                <a:gd name="T41"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04">
                  <a:moveTo>
                    <a:pt x="0" y="74"/>
                  </a:moveTo>
                  <a:cubicBezTo>
                    <a:pt x="0" y="56"/>
                    <a:pt x="13" y="45"/>
                    <a:pt x="34" y="45"/>
                  </a:cubicBezTo>
                  <a:cubicBezTo>
                    <a:pt x="59" y="45"/>
                    <a:pt x="59" y="45"/>
                    <a:pt x="59" y="45"/>
                  </a:cubicBezTo>
                  <a:cubicBezTo>
                    <a:pt x="59" y="33"/>
                    <a:pt x="59" y="33"/>
                    <a:pt x="59" y="33"/>
                  </a:cubicBezTo>
                  <a:cubicBezTo>
                    <a:pt x="59" y="19"/>
                    <a:pt x="53" y="12"/>
                    <a:pt x="38" y="12"/>
                  </a:cubicBezTo>
                  <a:cubicBezTo>
                    <a:pt x="25" y="12"/>
                    <a:pt x="13" y="18"/>
                    <a:pt x="6" y="23"/>
                  </a:cubicBezTo>
                  <a:cubicBezTo>
                    <a:pt x="4" y="10"/>
                    <a:pt x="4" y="10"/>
                    <a:pt x="4" y="10"/>
                  </a:cubicBezTo>
                  <a:cubicBezTo>
                    <a:pt x="12" y="4"/>
                    <a:pt x="25" y="0"/>
                    <a:pt x="40" y="0"/>
                  </a:cubicBezTo>
                  <a:cubicBezTo>
                    <a:pt x="63" y="0"/>
                    <a:pt x="74" y="11"/>
                    <a:pt x="74" y="29"/>
                  </a:cubicBezTo>
                  <a:cubicBezTo>
                    <a:pt x="74" y="76"/>
                    <a:pt x="74" y="76"/>
                    <a:pt x="74" y="76"/>
                  </a:cubicBezTo>
                  <a:cubicBezTo>
                    <a:pt x="74" y="87"/>
                    <a:pt x="78" y="93"/>
                    <a:pt x="81" y="97"/>
                  </a:cubicBezTo>
                  <a:cubicBezTo>
                    <a:pt x="69" y="104"/>
                    <a:pt x="69" y="104"/>
                    <a:pt x="69" y="104"/>
                  </a:cubicBezTo>
                  <a:cubicBezTo>
                    <a:pt x="67" y="101"/>
                    <a:pt x="64" y="97"/>
                    <a:pt x="62" y="93"/>
                  </a:cubicBezTo>
                  <a:cubicBezTo>
                    <a:pt x="56" y="99"/>
                    <a:pt x="46" y="104"/>
                    <a:pt x="32" y="104"/>
                  </a:cubicBezTo>
                  <a:cubicBezTo>
                    <a:pt x="11" y="104"/>
                    <a:pt x="0" y="91"/>
                    <a:pt x="0" y="74"/>
                  </a:cubicBezTo>
                  <a:close/>
                  <a:moveTo>
                    <a:pt x="35" y="56"/>
                  </a:moveTo>
                  <a:cubicBezTo>
                    <a:pt x="22" y="56"/>
                    <a:pt x="14" y="63"/>
                    <a:pt x="14" y="74"/>
                  </a:cubicBezTo>
                  <a:cubicBezTo>
                    <a:pt x="14" y="83"/>
                    <a:pt x="20" y="92"/>
                    <a:pt x="35" y="92"/>
                  </a:cubicBezTo>
                  <a:cubicBezTo>
                    <a:pt x="48" y="92"/>
                    <a:pt x="56" y="85"/>
                    <a:pt x="59" y="82"/>
                  </a:cubicBezTo>
                  <a:cubicBezTo>
                    <a:pt x="59" y="56"/>
                    <a:pt x="59" y="56"/>
                    <a:pt x="59" y="56"/>
                  </a:cubicBezTo>
                  <a:lnTo>
                    <a:pt x="35"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21">
              <a:extLst>
                <a:ext uri="{FF2B5EF4-FFF2-40B4-BE49-F238E27FC236}">
                  <a16:creationId xmlns:a16="http://schemas.microsoft.com/office/drawing/2014/main" id="{BC8B6009-5DE2-797D-FF87-6882F4864463}"/>
                </a:ext>
              </a:extLst>
            </p:cNvPr>
            <p:cNvSpPr>
              <a:spLocks/>
            </p:cNvSpPr>
            <p:nvPr userDrawn="1"/>
          </p:nvSpPr>
          <p:spPr bwMode="auto">
            <a:xfrm>
              <a:off x="4344" y="1720"/>
              <a:ext cx="168" cy="224"/>
            </a:xfrm>
            <a:custGeom>
              <a:avLst/>
              <a:gdLst>
                <a:gd name="T0" fmla="*/ 0 w 76"/>
                <a:gd name="T1" fmla="*/ 101 h 101"/>
                <a:gd name="T2" fmla="*/ 0 w 76"/>
                <a:gd name="T3" fmla="*/ 2 h 101"/>
                <a:gd name="T4" fmla="*/ 14 w 76"/>
                <a:gd name="T5" fmla="*/ 2 h 101"/>
                <a:gd name="T6" fmla="*/ 14 w 76"/>
                <a:gd name="T7" fmla="*/ 12 h 101"/>
                <a:gd name="T8" fmla="*/ 44 w 76"/>
                <a:gd name="T9" fmla="*/ 0 h 101"/>
                <a:gd name="T10" fmla="*/ 76 w 76"/>
                <a:gd name="T11" fmla="*/ 30 h 101"/>
                <a:gd name="T12" fmla="*/ 76 w 76"/>
                <a:gd name="T13" fmla="*/ 101 h 101"/>
                <a:gd name="T14" fmla="*/ 62 w 76"/>
                <a:gd name="T15" fmla="*/ 101 h 101"/>
                <a:gd name="T16" fmla="*/ 62 w 76"/>
                <a:gd name="T17" fmla="*/ 32 h 101"/>
                <a:gd name="T18" fmla="*/ 42 w 76"/>
                <a:gd name="T19" fmla="*/ 12 h 101"/>
                <a:gd name="T20" fmla="*/ 15 w 76"/>
                <a:gd name="T21" fmla="*/ 25 h 101"/>
                <a:gd name="T22" fmla="*/ 15 w 76"/>
                <a:gd name="T23" fmla="*/ 101 h 101"/>
                <a:gd name="T24" fmla="*/ 0 w 76"/>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01">
                  <a:moveTo>
                    <a:pt x="0" y="101"/>
                  </a:moveTo>
                  <a:cubicBezTo>
                    <a:pt x="0" y="2"/>
                    <a:pt x="0" y="2"/>
                    <a:pt x="0" y="2"/>
                  </a:cubicBezTo>
                  <a:cubicBezTo>
                    <a:pt x="14" y="2"/>
                    <a:pt x="14" y="2"/>
                    <a:pt x="14" y="2"/>
                  </a:cubicBezTo>
                  <a:cubicBezTo>
                    <a:pt x="14" y="12"/>
                    <a:pt x="14" y="12"/>
                    <a:pt x="14" y="12"/>
                  </a:cubicBezTo>
                  <a:cubicBezTo>
                    <a:pt x="22" y="5"/>
                    <a:pt x="32" y="0"/>
                    <a:pt x="44" y="0"/>
                  </a:cubicBezTo>
                  <a:cubicBezTo>
                    <a:pt x="62" y="0"/>
                    <a:pt x="76" y="10"/>
                    <a:pt x="76" y="30"/>
                  </a:cubicBezTo>
                  <a:cubicBezTo>
                    <a:pt x="76" y="101"/>
                    <a:pt x="76" y="101"/>
                    <a:pt x="76" y="101"/>
                  </a:cubicBezTo>
                  <a:cubicBezTo>
                    <a:pt x="62" y="101"/>
                    <a:pt x="62" y="101"/>
                    <a:pt x="62" y="101"/>
                  </a:cubicBezTo>
                  <a:cubicBezTo>
                    <a:pt x="62" y="32"/>
                    <a:pt x="62" y="32"/>
                    <a:pt x="62" y="32"/>
                  </a:cubicBezTo>
                  <a:cubicBezTo>
                    <a:pt x="62" y="19"/>
                    <a:pt x="54" y="12"/>
                    <a:pt x="42" y="12"/>
                  </a:cubicBezTo>
                  <a:cubicBezTo>
                    <a:pt x="30" y="12"/>
                    <a:pt x="20" y="19"/>
                    <a:pt x="15" y="25"/>
                  </a:cubicBezTo>
                  <a:cubicBezTo>
                    <a:pt x="15" y="101"/>
                    <a:pt x="15" y="101"/>
                    <a:pt x="15" y="101"/>
                  </a:cubicBezTo>
                  <a:lnTo>
                    <a:pt x="0"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22">
              <a:extLst>
                <a:ext uri="{FF2B5EF4-FFF2-40B4-BE49-F238E27FC236}">
                  <a16:creationId xmlns:a16="http://schemas.microsoft.com/office/drawing/2014/main" id="{4CF0903D-9113-B2FE-6ED9-39F6251BA964}"/>
                </a:ext>
              </a:extLst>
            </p:cNvPr>
            <p:cNvSpPr>
              <a:spLocks/>
            </p:cNvSpPr>
            <p:nvPr userDrawn="1"/>
          </p:nvSpPr>
          <p:spPr bwMode="auto">
            <a:xfrm>
              <a:off x="1183" y="2168"/>
              <a:ext cx="345" cy="561"/>
            </a:xfrm>
            <a:custGeom>
              <a:avLst/>
              <a:gdLst>
                <a:gd name="T0" fmla="*/ 156 w 156"/>
                <a:gd name="T1" fmla="*/ 224 h 253"/>
                <a:gd name="T2" fmla="*/ 80 w 156"/>
                <a:gd name="T3" fmla="*/ 253 h 253"/>
                <a:gd name="T4" fmla="*/ 0 w 156"/>
                <a:gd name="T5" fmla="*/ 181 h 253"/>
                <a:gd name="T6" fmla="*/ 0 w 156"/>
                <a:gd name="T7" fmla="*/ 71 h 253"/>
                <a:gd name="T8" fmla="*/ 80 w 156"/>
                <a:gd name="T9" fmla="*/ 0 h 253"/>
                <a:gd name="T10" fmla="*/ 152 w 156"/>
                <a:gd name="T11" fmla="*/ 28 h 253"/>
                <a:gd name="T12" fmla="*/ 131 w 156"/>
                <a:gd name="T13" fmla="*/ 57 h 253"/>
                <a:gd name="T14" fmla="*/ 80 w 156"/>
                <a:gd name="T15" fmla="*/ 34 h 253"/>
                <a:gd name="T16" fmla="*/ 41 w 156"/>
                <a:gd name="T17" fmla="*/ 74 h 253"/>
                <a:gd name="T18" fmla="*/ 41 w 156"/>
                <a:gd name="T19" fmla="*/ 178 h 253"/>
                <a:gd name="T20" fmla="*/ 83 w 156"/>
                <a:gd name="T21" fmla="*/ 218 h 253"/>
                <a:gd name="T22" fmla="*/ 139 w 156"/>
                <a:gd name="T23" fmla="*/ 192 h 253"/>
                <a:gd name="T24" fmla="*/ 156 w 156"/>
                <a:gd name="T25" fmla="*/ 22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53">
                  <a:moveTo>
                    <a:pt x="156" y="224"/>
                  </a:moveTo>
                  <a:cubicBezTo>
                    <a:pt x="138" y="243"/>
                    <a:pt x="111" y="253"/>
                    <a:pt x="80" y="253"/>
                  </a:cubicBezTo>
                  <a:cubicBezTo>
                    <a:pt x="30" y="253"/>
                    <a:pt x="0" y="226"/>
                    <a:pt x="0" y="181"/>
                  </a:cubicBezTo>
                  <a:cubicBezTo>
                    <a:pt x="0" y="71"/>
                    <a:pt x="0" y="71"/>
                    <a:pt x="0" y="71"/>
                  </a:cubicBezTo>
                  <a:cubicBezTo>
                    <a:pt x="0" y="31"/>
                    <a:pt x="30" y="0"/>
                    <a:pt x="80" y="0"/>
                  </a:cubicBezTo>
                  <a:cubicBezTo>
                    <a:pt x="113" y="0"/>
                    <a:pt x="138" y="14"/>
                    <a:pt x="152" y="28"/>
                  </a:cubicBezTo>
                  <a:cubicBezTo>
                    <a:pt x="131" y="57"/>
                    <a:pt x="131" y="57"/>
                    <a:pt x="131" y="57"/>
                  </a:cubicBezTo>
                  <a:cubicBezTo>
                    <a:pt x="117" y="43"/>
                    <a:pt x="99" y="34"/>
                    <a:pt x="80" y="34"/>
                  </a:cubicBezTo>
                  <a:cubicBezTo>
                    <a:pt x="57" y="34"/>
                    <a:pt x="41" y="48"/>
                    <a:pt x="41" y="74"/>
                  </a:cubicBezTo>
                  <a:cubicBezTo>
                    <a:pt x="41" y="178"/>
                    <a:pt x="41" y="178"/>
                    <a:pt x="41" y="178"/>
                  </a:cubicBezTo>
                  <a:cubicBezTo>
                    <a:pt x="41" y="205"/>
                    <a:pt x="58" y="218"/>
                    <a:pt x="83" y="218"/>
                  </a:cubicBezTo>
                  <a:cubicBezTo>
                    <a:pt x="106" y="218"/>
                    <a:pt x="126" y="206"/>
                    <a:pt x="139" y="192"/>
                  </a:cubicBezTo>
                  <a:lnTo>
                    <a:pt x="156"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23">
              <a:extLst>
                <a:ext uri="{FF2B5EF4-FFF2-40B4-BE49-F238E27FC236}">
                  <a16:creationId xmlns:a16="http://schemas.microsoft.com/office/drawing/2014/main" id="{0270638D-D587-21FC-07FA-F095D6813E9A}"/>
                </a:ext>
              </a:extLst>
            </p:cNvPr>
            <p:cNvSpPr>
              <a:spLocks noEditPoints="1"/>
            </p:cNvSpPr>
            <p:nvPr userDrawn="1"/>
          </p:nvSpPr>
          <p:spPr bwMode="auto">
            <a:xfrm>
              <a:off x="1585" y="2303"/>
              <a:ext cx="334" cy="426"/>
            </a:xfrm>
            <a:custGeom>
              <a:avLst/>
              <a:gdLst>
                <a:gd name="T0" fmla="*/ 0 w 151"/>
                <a:gd name="T1" fmla="*/ 66 h 192"/>
                <a:gd name="T2" fmla="*/ 70 w 151"/>
                <a:gd name="T3" fmla="*/ 0 h 192"/>
                <a:gd name="T4" fmla="*/ 81 w 151"/>
                <a:gd name="T5" fmla="*/ 0 h 192"/>
                <a:gd name="T6" fmla="*/ 151 w 151"/>
                <a:gd name="T7" fmla="*/ 66 h 192"/>
                <a:gd name="T8" fmla="*/ 151 w 151"/>
                <a:gd name="T9" fmla="*/ 127 h 192"/>
                <a:gd name="T10" fmla="*/ 81 w 151"/>
                <a:gd name="T11" fmla="*/ 192 h 192"/>
                <a:gd name="T12" fmla="*/ 70 w 151"/>
                <a:gd name="T13" fmla="*/ 192 h 192"/>
                <a:gd name="T14" fmla="*/ 0 w 151"/>
                <a:gd name="T15" fmla="*/ 127 h 192"/>
                <a:gd name="T16" fmla="*/ 0 w 151"/>
                <a:gd name="T17" fmla="*/ 66 h 192"/>
                <a:gd name="T18" fmla="*/ 40 w 151"/>
                <a:gd name="T19" fmla="*/ 126 h 192"/>
                <a:gd name="T20" fmla="*/ 75 w 151"/>
                <a:gd name="T21" fmla="*/ 158 h 192"/>
                <a:gd name="T22" fmla="*/ 111 w 151"/>
                <a:gd name="T23" fmla="*/ 126 h 192"/>
                <a:gd name="T24" fmla="*/ 111 w 151"/>
                <a:gd name="T25" fmla="*/ 67 h 192"/>
                <a:gd name="T26" fmla="*/ 75 w 151"/>
                <a:gd name="T27" fmla="*/ 34 h 192"/>
                <a:gd name="T28" fmla="*/ 40 w 151"/>
                <a:gd name="T29" fmla="*/ 67 h 192"/>
                <a:gd name="T30" fmla="*/ 40 w 151"/>
                <a:gd name="T31"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92">
                  <a:moveTo>
                    <a:pt x="0" y="66"/>
                  </a:moveTo>
                  <a:cubicBezTo>
                    <a:pt x="0" y="30"/>
                    <a:pt x="25" y="0"/>
                    <a:pt x="70" y="0"/>
                  </a:cubicBezTo>
                  <a:cubicBezTo>
                    <a:pt x="81" y="0"/>
                    <a:pt x="81" y="0"/>
                    <a:pt x="81" y="0"/>
                  </a:cubicBezTo>
                  <a:cubicBezTo>
                    <a:pt x="126" y="0"/>
                    <a:pt x="151" y="30"/>
                    <a:pt x="151" y="66"/>
                  </a:cubicBezTo>
                  <a:cubicBezTo>
                    <a:pt x="151" y="127"/>
                    <a:pt x="151" y="127"/>
                    <a:pt x="151" y="127"/>
                  </a:cubicBezTo>
                  <a:cubicBezTo>
                    <a:pt x="151" y="162"/>
                    <a:pt x="126" y="192"/>
                    <a:pt x="81" y="192"/>
                  </a:cubicBezTo>
                  <a:cubicBezTo>
                    <a:pt x="70" y="192"/>
                    <a:pt x="70" y="192"/>
                    <a:pt x="70" y="192"/>
                  </a:cubicBezTo>
                  <a:cubicBezTo>
                    <a:pt x="25" y="192"/>
                    <a:pt x="0" y="162"/>
                    <a:pt x="0" y="127"/>
                  </a:cubicBezTo>
                  <a:lnTo>
                    <a:pt x="0" y="66"/>
                  </a:lnTo>
                  <a:close/>
                  <a:moveTo>
                    <a:pt x="40" y="126"/>
                  </a:moveTo>
                  <a:cubicBezTo>
                    <a:pt x="40" y="147"/>
                    <a:pt x="53" y="158"/>
                    <a:pt x="75" y="158"/>
                  </a:cubicBezTo>
                  <a:cubicBezTo>
                    <a:pt x="98" y="158"/>
                    <a:pt x="111" y="147"/>
                    <a:pt x="111" y="126"/>
                  </a:cubicBezTo>
                  <a:cubicBezTo>
                    <a:pt x="111" y="67"/>
                    <a:pt x="111" y="67"/>
                    <a:pt x="111" y="67"/>
                  </a:cubicBezTo>
                  <a:cubicBezTo>
                    <a:pt x="111" y="46"/>
                    <a:pt x="98" y="34"/>
                    <a:pt x="75" y="34"/>
                  </a:cubicBezTo>
                  <a:cubicBezTo>
                    <a:pt x="53" y="34"/>
                    <a:pt x="40" y="46"/>
                    <a:pt x="40" y="67"/>
                  </a:cubicBezTo>
                  <a:lnTo>
                    <a:pt x="4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24">
              <a:extLst>
                <a:ext uri="{FF2B5EF4-FFF2-40B4-BE49-F238E27FC236}">
                  <a16:creationId xmlns:a16="http://schemas.microsoft.com/office/drawing/2014/main" id="{E0E7861C-55E6-7C00-44CA-3299B1D9CE31}"/>
                </a:ext>
              </a:extLst>
            </p:cNvPr>
            <p:cNvSpPr>
              <a:spLocks/>
            </p:cNvSpPr>
            <p:nvPr userDrawn="1"/>
          </p:nvSpPr>
          <p:spPr bwMode="auto">
            <a:xfrm>
              <a:off x="2012" y="2150"/>
              <a:ext cx="174" cy="577"/>
            </a:xfrm>
            <a:custGeom>
              <a:avLst/>
              <a:gdLst>
                <a:gd name="T0" fmla="*/ 79 w 79"/>
                <a:gd name="T1" fmla="*/ 254 h 260"/>
                <a:gd name="T2" fmla="*/ 46 w 79"/>
                <a:gd name="T3" fmla="*/ 260 h 260"/>
                <a:gd name="T4" fmla="*/ 0 w 79"/>
                <a:gd name="T5" fmla="*/ 213 h 260"/>
                <a:gd name="T6" fmla="*/ 0 w 79"/>
                <a:gd name="T7" fmla="*/ 0 h 260"/>
                <a:gd name="T8" fmla="*/ 40 w 79"/>
                <a:gd name="T9" fmla="*/ 0 h 260"/>
                <a:gd name="T10" fmla="*/ 40 w 79"/>
                <a:gd name="T11" fmla="*/ 205 h 260"/>
                <a:gd name="T12" fmla="*/ 57 w 79"/>
                <a:gd name="T13" fmla="*/ 225 h 260"/>
                <a:gd name="T14" fmla="*/ 74 w 79"/>
                <a:gd name="T15" fmla="*/ 222 h 260"/>
                <a:gd name="T16" fmla="*/ 79 w 79"/>
                <a:gd name="T17" fmla="*/ 25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60">
                  <a:moveTo>
                    <a:pt x="79" y="254"/>
                  </a:moveTo>
                  <a:cubicBezTo>
                    <a:pt x="70" y="258"/>
                    <a:pt x="57" y="260"/>
                    <a:pt x="46" y="260"/>
                  </a:cubicBezTo>
                  <a:cubicBezTo>
                    <a:pt x="21" y="260"/>
                    <a:pt x="0" y="248"/>
                    <a:pt x="0" y="213"/>
                  </a:cubicBezTo>
                  <a:cubicBezTo>
                    <a:pt x="0" y="0"/>
                    <a:pt x="0" y="0"/>
                    <a:pt x="0" y="0"/>
                  </a:cubicBezTo>
                  <a:cubicBezTo>
                    <a:pt x="40" y="0"/>
                    <a:pt x="40" y="0"/>
                    <a:pt x="40" y="0"/>
                  </a:cubicBezTo>
                  <a:cubicBezTo>
                    <a:pt x="40" y="205"/>
                    <a:pt x="40" y="205"/>
                    <a:pt x="40" y="205"/>
                  </a:cubicBezTo>
                  <a:cubicBezTo>
                    <a:pt x="40" y="219"/>
                    <a:pt x="45" y="225"/>
                    <a:pt x="57" y="225"/>
                  </a:cubicBezTo>
                  <a:cubicBezTo>
                    <a:pt x="63" y="225"/>
                    <a:pt x="69" y="224"/>
                    <a:pt x="74" y="222"/>
                  </a:cubicBezTo>
                  <a:lnTo>
                    <a:pt x="79"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25">
              <a:extLst>
                <a:ext uri="{FF2B5EF4-FFF2-40B4-BE49-F238E27FC236}">
                  <a16:creationId xmlns:a16="http://schemas.microsoft.com/office/drawing/2014/main" id="{3C35E496-1FC6-B3B1-7A7B-8328FCA9CB69}"/>
                </a:ext>
              </a:extLst>
            </p:cNvPr>
            <p:cNvSpPr>
              <a:spLocks/>
            </p:cNvSpPr>
            <p:nvPr userDrawn="1"/>
          </p:nvSpPr>
          <p:spPr bwMode="auto">
            <a:xfrm>
              <a:off x="2237" y="2150"/>
              <a:ext cx="175" cy="577"/>
            </a:xfrm>
            <a:custGeom>
              <a:avLst/>
              <a:gdLst>
                <a:gd name="T0" fmla="*/ 79 w 79"/>
                <a:gd name="T1" fmla="*/ 254 h 260"/>
                <a:gd name="T2" fmla="*/ 46 w 79"/>
                <a:gd name="T3" fmla="*/ 260 h 260"/>
                <a:gd name="T4" fmla="*/ 0 w 79"/>
                <a:gd name="T5" fmla="*/ 213 h 260"/>
                <a:gd name="T6" fmla="*/ 0 w 79"/>
                <a:gd name="T7" fmla="*/ 0 h 260"/>
                <a:gd name="T8" fmla="*/ 40 w 79"/>
                <a:gd name="T9" fmla="*/ 0 h 260"/>
                <a:gd name="T10" fmla="*/ 40 w 79"/>
                <a:gd name="T11" fmla="*/ 205 h 260"/>
                <a:gd name="T12" fmla="*/ 57 w 79"/>
                <a:gd name="T13" fmla="*/ 225 h 260"/>
                <a:gd name="T14" fmla="*/ 74 w 79"/>
                <a:gd name="T15" fmla="*/ 222 h 260"/>
                <a:gd name="T16" fmla="*/ 79 w 79"/>
                <a:gd name="T17" fmla="*/ 25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60">
                  <a:moveTo>
                    <a:pt x="79" y="254"/>
                  </a:moveTo>
                  <a:cubicBezTo>
                    <a:pt x="70" y="258"/>
                    <a:pt x="57" y="260"/>
                    <a:pt x="46" y="260"/>
                  </a:cubicBezTo>
                  <a:cubicBezTo>
                    <a:pt x="21" y="260"/>
                    <a:pt x="0" y="248"/>
                    <a:pt x="0" y="213"/>
                  </a:cubicBezTo>
                  <a:cubicBezTo>
                    <a:pt x="0" y="0"/>
                    <a:pt x="0" y="0"/>
                    <a:pt x="0" y="0"/>
                  </a:cubicBezTo>
                  <a:cubicBezTo>
                    <a:pt x="40" y="0"/>
                    <a:pt x="40" y="0"/>
                    <a:pt x="40" y="0"/>
                  </a:cubicBezTo>
                  <a:cubicBezTo>
                    <a:pt x="40" y="205"/>
                    <a:pt x="40" y="205"/>
                    <a:pt x="40" y="205"/>
                  </a:cubicBezTo>
                  <a:cubicBezTo>
                    <a:pt x="40" y="219"/>
                    <a:pt x="45" y="225"/>
                    <a:pt x="57" y="225"/>
                  </a:cubicBezTo>
                  <a:cubicBezTo>
                    <a:pt x="63" y="225"/>
                    <a:pt x="69" y="224"/>
                    <a:pt x="74" y="222"/>
                  </a:cubicBezTo>
                  <a:lnTo>
                    <a:pt x="79"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26">
              <a:extLst>
                <a:ext uri="{FF2B5EF4-FFF2-40B4-BE49-F238E27FC236}">
                  <a16:creationId xmlns:a16="http://schemas.microsoft.com/office/drawing/2014/main" id="{5B4AEA96-5BEF-2EE9-6189-8A0CA22E8F5E}"/>
                </a:ext>
              </a:extLst>
            </p:cNvPr>
            <p:cNvSpPr>
              <a:spLocks noEditPoints="1"/>
            </p:cNvSpPr>
            <p:nvPr userDrawn="1"/>
          </p:nvSpPr>
          <p:spPr bwMode="auto">
            <a:xfrm>
              <a:off x="2452" y="2303"/>
              <a:ext cx="309" cy="426"/>
            </a:xfrm>
            <a:custGeom>
              <a:avLst/>
              <a:gdLst>
                <a:gd name="T0" fmla="*/ 40 w 140"/>
                <a:gd name="T1" fmla="*/ 126 h 192"/>
                <a:gd name="T2" fmla="*/ 78 w 140"/>
                <a:gd name="T3" fmla="*/ 158 h 192"/>
                <a:gd name="T4" fmla="*/ 130 w 140"/>
                <a:gd name="T5" fmla="*/ 141 h 192"/>
                <a:gd name="T6" fmla="*/ 138 w 140"/>
                <a:gd name="T7" fmla="*/ 175 h 192"/>
                <a:gd name="T8" fmla="*/ 73 w 140"/>
                <a:gd name="T9" fmla="*/ 192 h 192"/>
                <a:gd name="T10" fmla="*/ 0 w 140"/>
                <a:gd name="T11" fmla="*/ 130 h 192"/>
                <a:gd name="T12" fmla="*/ 0 w 140"/>
                <a:gd name="T13" fmla="*/ 65 h 192"/>
                <a:gd name="T14" fmla="*/ 72 w 140"/>
                <a:gd name="T15" fmla="*/ 0 h 192"/>
                <a:gd name="T16" fmla="*/ 140 w 140"/>
                <a:gd name="T17" fmla="*/ 65 h 192"/>
                <a:gd name="T18" fmla="*/ 140 w 140"/>
                <a:gd name="T19" fmla="*/ 106 h 192"/>
                <a:gd name="T20" fmla="*/ 40 w 140"/>
                <a:gd name="T21" fmla="*/ 106 h 192"/>
                <a:gd name="T22" fmla="*/ 40 w 140"/>
                <a:gd name="T23" fmla="*/ 126 h 192"/>
                <a:gd name="T24" fmla="*/ 102 w 140"/>
                <a:gd name="T25" fmla="*/ 66 h 192"/>
                <a:gd name="T26" fmla="*/ 72 w 140"/>
                <a:gd name="T27" fmla="*/ 33 h 192"/>
                <a:gd name="T28" fmla="*/ 40 w 140"/>
                <a:gd name="T29" fmla="*/ 66 h 192"/>
                <a:gd name="T30" fmla="*/ 40 w 140"/>
                <a:gd name="T31" fmla="*/ 77 h 192"/>
                <a:gd name="T32" fmla="*/ 102 w 140"/>
                <a:gd name="T33" fmla="*/ 77 h 192"/>
                <a:gd name="T34" fmla="*/ 102 w 140"/>
                <a:gd name="T35"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92">
                  <a:moveTo>
                    <a:pt x="40" y="126"/>
                  </a:moveTo>
                  <a:cubicBezTo>
                    <a:pt x="40" y="149"/>
                    <a:pt x="57" y="158"/>
                    <a:pt x="78" y="158"/>
                  </a:cubicBezTo>
                  <a:cubicBezTo>
                    <a:pt x="96" y="158"/>
                    <a:pt x="112" y="152"/>
                    <a:pt x="130" y="141"/>
                  </a:cubicBezTo>
                  <a:cubicBezTo>
                    <a:pt x="138" y="175"/>
                    <a:pt x="138" y="175"/>
                    <a:pt x="138" y="175"/>
                  </a:cubicBezTo>
                  <a:cubicBezTo>
                    <a:pt x="119" y="188"/>
                    <a:pt x="92" y="192"/>
                    <a:pt x="73" y="192"/>
                  </a:cubicBezTo>
                  <a:cubicBezTo>
                    <a:pt x="30" y="192"/>
                    <a:pt x="0" y="171"/>
                    <a:pt x="0" y="130"/>
                  </a:cubicBezTo>
                  <a:cubicBezTo>
                    <a:pt x="0" y="65"/>
                    <a:pt x="0" y="65"/>
                    <a:pt x="0" y="65"/>
                  </a:cubicBezTo>
                  <a:cubicBezTo>
                    <a:pt x="0" y="29"/>
                    <a:pt x="26" y="0"/>
                    <a:pt x="72" y="0"/>
                  </a:cubicBezTo>
                  <a:cubicBezTo>
                    <a:pt x="116" y="0"/>
                    <a:pt x="140" y="26"/>
                    <a:pt x="140" y="65"/>
                  </a:cubicBezTo>
                  <a:cubicBezTo>
                    <a:pt x="140" y="106"/>
                    <a:pt x="140" y="106"/>
                    <a:pt x="140" y="106"/>
                  </a:cubicBezTo>
                  <a:cubicBezTo>
                    <a:pt x="40" y="106"/>
                    <a:pt x="40" y="106"/>
                    <a:pt x="40" y="106"/>
                  </a:cubicBezTo>
                  <a:lnTo>
                    <a:pt x="40" y="126"/>
                  </a:lnTo>
                  <a:close/>
                  <a:moveTo>
                    <a:pt x="102" y="66"/>
                  </a:moveTo>
                  <a:cubicBezTo>
                    <a:pt x="102" y="44"/>
                    <a:pt x="93" y="33"/>
                    <a:pt x="72" y="33"/>
                  </a:cubicBezTo>
                  <a:cubicBezTo>
                    <a:pt x="50" y="33"/>
                    <a:pt x="40" y="46"/>
                    <a:pt x="40" y="66"/>
                  </a:cubicBezTo>
                  <a:cubicBezTo>
                    <a:pt x="40" y="77"/>
                    <a:pt x="40" y="77"/>
                    <a:pt x="40" y="77"/>
                  </a:cubicBezTo>
                  <a:cubicBezTo>
                    <a:pt x="102" y="77"/>
                    <a:pt x="102" y="77"/>
                    <a:pt x="102" y="77"/>
                  </a:cubicBezTo>
                  <a:lnTo>
                    <a:pt x="10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27">
              <a:extLst>
                <a:ext uri="{FF2B5EF4-FFF2-40B4-BE49-F238E27FC236}">
                  <a16:creationId xmlns:a16="http://schemas.microsoft.com/office/drawing/2014/main" id="{6AB295C3-F8C5-6D55-E61A-62450005A4D9}"/>
                </a:ext>
              </a:extLst>
            </p:cNvPr>
            <p:cNvSpPr>
              <a:spLocks noEditPoints="1"/>
            </p:cNvSpPr>
            <p:nvPr userDrawn="1"/>
          </p:nvSpPr>
          <p:spPr bwMode="auto">
            <a:xfrm>
              <a:off x="2823" y="2303"/>
              <a:ext cx="369" cy="588"/>
            </a:xfrm>
            <a:custGeom>
              <a:avLst/>
              <a:gdLst>
                <a:gd name="T0" fmla="*/ 76 w 167"/>
                <a:gd name="T1" fmla="*/ 265 h 265"/>
                <a:gd name="T2" fmla="*/ 0 w 167"/>
                <a:gd name="T3" fmla="*/ 248 h 265"/>
                <a:gd name="T4" fmla="*/ 12 w 167"/>
                <a:gd name="T5" fmla="*/ 215 h 265"/>
                <a:gd name="T6" fmla="*/ 79 w 167"/>
                <a:gd name="T7" fmla="*/ 233 h 265"/>
                <a:gd name="T8" fmla="*/ 119 w 167"/>
                <a:gd name="T9" fmla="*/ 209 h 265"/>
                <a:gd name="T10" fmla="*/ 79 w 167"/>
                <a:gd name="T11" fmla="*/ 192 h 265"/>
                <a:gd name="T12" fmla="*/ 21 w 167"/>
                <a:gd name="T13" fmla="*/ 194 h 265"/>
                <a:gd name="T14" fmla="*/ 8 w 167"/>
                <a:gd name="T15" fmla="*/ 172 h 265"/>
                <a:gd name="T16" fmla="*/ 28 w 167"/>
                <a:gd name="T17" fmla="*/ 121 h 265"/>
                <a:gd name="T18" fmla="*/ 6 w 167"/>
                <a:gd name="T19" fmla="*/ 76 h 265"/>
                <a:gd name="T20" fmla="*/ 6 w 167"/>
                <a:gd name="T21" fmla="*/ 61 h 265"/>
                <a:gd name="T22" fmla="*/ 75 w 167"/>
                <a:gd name="T23" fmla="*/ 0 h 265"/>
                <a:gd name="T24" fmla="*/ 78 w 167"/>
                <a:gd name="T25" fmla="*/ 0 h 265"/>
                <a:gd name="T26" fmla="*/ 109 w 167"/>
                <a:gd name="T27" fmla="*/ 5 h 265"/>
                <a:gd name="T28" fmla="*/ 167 w 167"/>
                <a:gd name="T29" fmla="*/ 3 h 265"/>
                <a:gd name="T30" fmla="*/ 167 w 167"/>
                <a:gd name="T31" fmla="*/ 36 h 265"/>
                <a:gd name="T32" fmla="*/ 136 w 167"/>
                <a:gd name="T33" fmla="*/ 36 h 265"/>
                <a:gd name="T34" fmla="*/ 149 w 167"/>
                <a:gd name="T35" fmla="*/ 72 h 265"/>
                <a:gd name="T36" fmla="*/ 80 w 167"/>
                <a:gd name="T37" fmla="*/ 137 h 265"/>
                <a:gd name="T38" fmla="*/ 76 w 167"/>
                <a:gd name="T39" fmla="*/ 137 h 265"/>
                <a:gd name="T40" fmla="*/ 54 w 167"/>
                <a:gd name="T41" fmla="*/ 134 h 265"/>
                <a:gd name="T42" fmla="*/ 45 w 167"/>
                <a:gd name="T43" fmla="*/ 160 h 265"/>
                <a:gd name="T44" fmla="*/ 72 w 167"/>
                <a:gd name="T45" fmla="*/ 159 h 265"/>
                <a:gd name="T46" fmla="*/ 82 w 167"/>
                <a:gd name="T47" fmla="*/ 159 h 265"/>
                <a:gd name="T48" fmla="*/ 157 w 167"/>
                <a:gd name="T49" fmla="*/ 208 h 265"/>
                <a:gd name="T50" fmla="*/ 76 w 167"/>
                <a:gd name="T51" fmla="*/ 265 h 265"/>
                <a:gd name="T52" fmla="*/ 77 w 167"/>
                <a:gd name="T53" fmla="*/ 31 h 265"/>
                <a:gd name="T54" fmla="*/ 44 w 167"/>
                <a:gd name="T55" fmla="*/ 62 h 265"/>
                <a:gd name="T56" fmla="*/ 44 w 167"/>
                <a:gd name="T57" fmla="*/ 75 h 265"/>
                <a:gd name="T58" fmla="*/ 77 w 167"/>
                <a:gd name="T59" fmla="*/ 107 h 265"/>
                <a:gd name="T60" fmla="*/ 79 w 167"/>
                <a:gd name="T61" fmla="*/ 107 h 265"/>
                <a:gd name="T62" fmla="*/ 111 w 167"/>
                <a:gd name="T63" fmla="*/ 75 h 265"/>
                <a:gd name="T64" fmla="*/ 111 w 167"/>
                <a:gd name="T65" fmla="*/ 62 h 265"/>
                <a:gd name="T66" fmla="*/ 79 w 167"/>
                <a:gd name="T67" fmla="*/ 31 h 265"/>
                <a:gd name="T68" fmla="*/ 77 w 167"/>
                <a:gd name="T69"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265">
                  <a:moveTo>
                    <a:pt x="76" y="265"/>
                  </a:moveTo>
                  <a:cubicBezTo>
                    <a:pt x="49" y="265"/>
                    <a:pt x="21" y="260"/>
                    <a:pt x="0" y="248"/>
                  </a:cubicBezTo>
                  <a:cubicBezTo>
                    <a:pt x="12" y="215"/>
                    <a:pt x="12" y="215"/>
                    <a:pt x="12" y="215"/>
                  </a:cubicBezTo>
                  <a:cubicBezTo>
                    <a:pt x="31" y="227"/>
                    <a:pt x="53" y="233"/>
                    <a:pt x="79" y="233"/>
                  </a:cubicBezTo>
                  <a:cubicBezTo>
                    <a:pt x="104" y="233"/>
                    <a:pt x="119" y="227"/>
                    <a:pt x="119" y="209"/>
                  </a:cubicBezTo>
                  <a:cubicBezTo>
                    <a:pt x="119" y="197"/>
                    <a:pt x="113" y="192"/>
                    <a:pt x="79" y="192"/>
                  </a:cubicBezTo>
                  <a:cubicBezTo>
                    <a:pt x="60" y="192"/>
                    <a:pt x="21" y="194"/>
                    <a:pt x="21" y="194"/>
                  </a:cubicBezTo>
                  <a:cubicBezTo>
                    <a:pt x="8" y="172"/>
                    <a:pt x="8" y="172"/>
                    <a:pt x="8" y="172"/>
                  </a:cubicBezTo>
                  <a:cubicBezTo>
                    <a:pt x="28" y="121"/>
                    <a:pt x="28" y="121"/>
                    <a:pt x="28" y="121"/>
                  </a:cubicBezTo>
                  <a:cubicBezTo>
                    <a:pt x="14" y="113"/>
                    <a:pt x="6" y="95"/>
                    <a:pt x="6" y="76"/>
                  </a:cubicBezTo>
                  <a:cubicBezTo>
                    <a:pt x="6" y="61"/>
                    <a:pt x="6" y="61"/>
                    <a:pt x="6" y="61"/>
                  </a:cubicBezTo>
                  <a:cubicBezTo>
                    <a:pt x="6" y="25"/>
                    <a:pt x="31" y="0"/>
                    <a:pt x="75" y="0"/>
                  </a:cubicBezTo>
                  <a:cubicBezTo>
                    <a:pt x="78" y="0"/>
                    <a:pt x="78" y="0"/>
                    <a:pt x="78" y="0"/>
                  </a:cubicBezTo>
                  <a:cubicBezTo>
                    <a:pt x="99" y="0"/>
                    <a:pt x="109" y="5"/>
                    <a:pt x="109" y="5"/>
                  </a:cubicBezTo>
                  <a:cubicBezTo>
                    <a:pt x="167" y="3"/>
                    <a:pt x="167" y="3"/>
                    <a:pt x="167" y="3"/>
                  </a:cubicBezTo>
                  <a:cubicBezTo>
                    <a:pt x="167" y="36"/>
                    <a:pt x="167" y="36"/>
                    <a:pt x="167" y="36"/>
                  </a:cubicBezTo>
                  <a:cubicBezTo>
                    <a:pt x="136" y="36"/>
                    <a:pt x="136" y="36"/>
                    <a:pt x="136" y="36"/>
                  </a:cubicBezTo>
                  <a:cubicBezTo>
                    <a:pt x="144" y="43"/>
                    <a:pt x="149" y="53"/>
                    <a:pt x="149" y="72"/>
                  </a:cubicBezTo>
                  <a:cubicBezTo>
                    <a:pt x="149" y="113"/>
                    <a:pt x="127" y="137"/>
                    <a:pt x="80" y="137"/>
                  </a:cubicBezTo>
                  <a:cubicBezTo>
                    <a:pt x="76" y="137"/>
                    <a:pt x="76" y="137"/>
                    <a:pt x="76" y="137"/>
                  </a:cubicBezTo>
                  <a:cubicBezTo>
                    <a:pt x="68" y="137"/>
                    <a:pt x="60" y="136"/>
                    <a:pt x="54" y="134"/>
                  </a:cubicBezTo>
                  <a:cubicBezTo>
                    <a:pt x="45" y="160"/>
                    <a:pt x="45" y="160"/>
                    <a:pt x="45" y="160"/>
                  </a:cubicBezTo>
                  <a:cubicBezTo>
                    <a:pt x="47" y="159"/>
                    <a:pt x="61" y="159"/>
                    <a:pt x="72" y="159"/>
                  </a:cubicBezTo>
                  <a:cubicBezTo>
                    <a:pt x="82" y="159"/>
                    <a:pt x="82" y="159"/>
                    <a:pt x="82" y="159"/>
                  </a:cubicBezTo>
                  <a:cubicBezTo>
                    <a:pt x="114" y="159"/>
                    <a:pt x="157" y="162"/>
                    <a:pt x="157" y="208"/>
                  </a:cubicBezTo>
                  <a:cubicBezTo>
                    <a:pt x="157" y="248"/>
                    <a:pt x="126" y="265"/>
                    <a:pt x="76" y="265"/>
                  </a:cubicBezTo>
                  <a:close/>
                  <a:moveTo>
                    <a:pt x="77" y="31"/>
                  </a:moveTo>
                  <a:cubicBezTo>
                    <a:pt x="52" y="31"/>
                    <a:pt x="44" y="46"/>
                    <a:pt x="44" y="62"/>
                  </a:cubicBezTo>
                  <a:cubicBezTo>
                    <a:pt x="44" y="75"/>
                    <a:pt x="44" y="75"/>
                    <a:pt x="44" y="75"/>
                  </a:cubicBezTo>
                  <a:cubicBezTo>
                    <a:pt x="44" y="91"/>
                    <a:pt x="52" y="107"/>
                    <a:pt x="77" y="107"/>
                  </a:cubicBezTo>
                  <a:cubicBezTo>
                    <a:pt x="79" y="107"/>
                    <a:pt x="79" y="107"/>
                    <a:pt x="79" y="107"/>
                  </a:cubicBezTo>
                  <a:cubicBezTo>
                    <a:pt x="103" y="107"/>
                    <a:pt x="111" y="91"/>
                    <a:pt x="111" y="75"/>
                  </a:cubicBezTo>
                  <a:cubicBezTo>
                    <a:pt x="111" y="62"/>
                    <a:pt x="111" y="62"/>
                    <a:pt x="111" y="62"/>
                  </a:cubicBezTo>
                  <a:cubicBezTo>
                    <a:pt x="111" y="46"/>
                    <a:pt x="103" y="31"/>
                    <a:pt x="79" y="31"/>
                  </a:cubicBezTo>
                  <a:lnTo>
                    <a:pt x="7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28">
              <a:extLst>
                <a:ext uri="{FF2B5EF4-FFF2-40B4-BE49-F238E27FC236}">
                  <a16:creationId xmlns:a16="http://schemas.microsoft.com/office/drawing/2014/main" id="{0ED49E3E-00F3-44D0-92FE-CB7D8835227C}"/>
                </a:ext>
              </a:extLst>
            </p:cNvPr>
            <p:cNvSpPr>
              <a:spLocks noEditPoints="1"/>
            </p:cNvSpPr>
            <p:nvPr userDrawn="1"/>
          </p:nvSpPr>
          <p:spPr bwMode="auto">
            <a:xfrm>
              <a:off x="3241" y="2303"/>
              <a:ext cx="309" cy="426"/>
            </a:xfrm>
            <a:custGeom>
              <a:avLst/>
              <a:gdLst>
                <a:gd name="T0" fmla="*/ 40 w 140"/>
                <a:gd name="T1" fmla="*/ 126 h 192"/>
                <a:gd name="T2" fmla="*/ 78 w 140"/>
                <a:gd name="T3" fmla="*/ 158 h 192"/>
                <a:gd name="T4" fmla="*/ 130 w 140"/>
                <a:gd name="T5" fmla="*/ 141 h 192"/>
                <a:gd name="T6" fmla="*/ 138 w 140"/>
                <a:gd name="T7" fmla="*/ 175 h 192"/>
                <a:gd name="T8" fmla="*/ 73 w 140"/>
                <a:gd name="T9" fmla="*/ 192 h 192"/>
                <a:gd name="T10" fmla="*/ 0 w 140"/>
                <a:gd name="T11" fmla="*/ 130 h 192"/>
                <a:gd name="T12" fmla="*/ 0 w 140"/>
                <a:gd name="T13" fmla="*/ 65 h 192"/>
                <a:gd name="T14" fmla="*/ 72 w 140"/>
                <a:gd name="T15" fmla="*/ 0 h 192"/>
                <a:gd name="T16" fmla="*/ 140 w 140"/>
                <a:gd name="T17" fmla="*/ 65 h 192"/>
                <a:gd name="T18" fmla="*/ 140 w 140"/>
                <a:gd name="T19" fmla="*/ 106 h 192"/>
                <a:gd name="T20" fmla="*/ 40 w 140"/>
                <a:gd name="T21" fmla="*/ 106 h 192"/>
                <a:gd name="T22" fmla="*/ 40 w 140"/>
                <a:gd name="T23" fmla="*/ 126 h 192"/>
                <a:gd name="T24" fmla="*/ 102 w 140"/>
                <a:gd name="T25" fmla="*/ 66 h 192"/>
                <a:gd name="T26" fmla="*/ 72 w 140"/>
                <a:gd name="T27" fmla="*/ 33 h 192"/>
                <a:gd name="T28" fmla="*/ 40 w 140"/>
                <a:gd name="T29" fmla="*/ 66 h 192"/>
                <a:gd name="T30" fmla="*/ 40 w 140"/>
                <a:gd name="T31" fmla="*/ 77 h 192"/>
                <a:gd name="T32" fmla="*/ 102 w 140"/>
                <a:gd name="T33" fmla="*/ 77 h 192"/>
                <a:gd name="T34" fmla="*/ 102 w 140"/>
                <a:gd name="T35"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92">
                  <a:moveTo>
                    <a:pt x="40" y="126"/>
                  </a:moveTo>
                  <a:cubicBezTo>
                    <a:pt x="40" y="149"/>
                    <a:pt x="57" y="158"/>
                    <a:pt x="78" y="158"/>
                  </a:cubicBezTo>
                  <a:cubicBezTo>
                    <a:pt x="96" y="158"/>
                    <a:pt x="112" y="152"/>
                    <a:pt x="130" y="141"/>
                  </a:cubicBezTo>
                  <a:cubicBezTo>
                    <a:pt x="138" y="175"/>
                    <a:pt x="138" y="175"/>
                    <a:pt x="138" y="175"/>
                  </a:cubicBezTo>
                  <a:cubicBezTo>
                    <a:pt x="119" y="188"/>
                    <a:pt x="91" y="192"/>
                    <a:pt x="73" y="192"/>
                  </a:cubicBezTo>
                  <a:cubicBezTo>
                    <a:pt x="29" y="192"/>
                    <a:pt x="0" y="171"/>
                    <a:pt x="0" y="130"/>
                  </a:cubicBezTo>
                  <a:cubicBezTo>
                    <a:pt x="0" y="65"/>
                    <a:pt x="0" y="65"/>
                    <a:pt x="0" y="65"/>
                  </a:cubicBezTo>
                  <a:cubicBezTo>
                    <a:pt x="0" y="29"/>
                    <a:pt x="25" y="0"/>
                    <a:pt x="72" y="0"/>
                  </a:cubicBezTo>
                  <a:cubicBezTo>
                    <a:pt x="116" y="0"/>
                    <a:pt x="140" y="26"/>
                    <a:pt x="140" y="65"/>
                  </a:cubicBezTo>
                  <a:cubicBezTo>
                    <a:pt x="140" y="106"/>
                    <a:pt x="140" y="106"/>
                    <a:pt x="140" y="106"/>
                  </a:cubicBezTo>
                  <a:cubicBezTo>
                    <a:pt x="40" y="106"/>
                    <a:pt x="40" y="106"/>
                    <a:pt x="40" y="106"/>
                  </a:cubicBezTo>
                  <a:lnTo>
                    <a:pt x="40" y="126"/>
                  </a:lnTo>
                  <a:close/>
                  <a:moveTo>
                    <a:pt x="102" y="66"/>
                  </a:moveTo>
                  <a:cubicBezTo>
                    <a:pt x="102" y="44"/>
                    <a:pt x="92" y="33"/>
                    <a:pt x="72" y="33"/>
                  </a:cubicBezTo>
                  <a:cubicBezTo>
                    <a:pt x="50" y="33"/>
                    <a:pt x="40" y="46"/>
                    <a:pt x="40" y="66"/>
                  </a:cubicBezTo>
                  <a:cubicBezTo>
                    <a:pt x="40" y="77"/>
                    <a:pt x="40" y="77"/>
                    <a:pt x="40" y="77"/>
                  </a:cubicBezTo>
                  <a:cubicBezTo>
                    <a:pt x="102" y="77"/>
                    <a:pt x="102" y="77"/>
                    <a:pt x="102" y="77"/>
                  </a:cubicBezTo>
                  <a:lnTo>
                    <a:pt x="10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29">
              <a:extLst>
                <a:ext uri="{FF2B5EF4-FFF2-40B4-BE49-F238E27FC236}">
                  <a16:creationId xmlns:a16="http://schemas.microsoft.com/office/drawing/2014/main" id="{8BC986B7-3FAB-9B71-A26E-ACD7DDD9F33E}"/>
                </a:ext>
              </a:extLst>
            </p:cNvPr>
            <p:cNvSpPr>
              <a:spLocks noEditPoints="1"/>
            </p:cNvSpPr>
            <p:nvPr userDrawn="1"/>
          </p:nvSpPr>
          <p:spPr bwMode="auto">
            <a:xfrm>
              <a:off x="3769" y="2303"/>
              <a:ext cx="332" cy="426"/>
            </a:xfrm>
            <a:custGeom>
              <a:avLst/>
              <a:gdLst>
                <a:gd name="T0" fmla="*/ 0 w 150"/>
                <a:gd name="T1" fmla="*/ 66 h 192"/>
                <a:gd name="T2" fmla="*/ 70 w 150"/>
                <a:gd name="T3" fmla="*/ 0 h 192"/>
                <a:gd name="T4" fmla="*/ 81 w 150"/>
                <a:gd name="T5" fmla="*/ 0 h 192"/>
                <a:gd name="T6" fmla="*/ 150 w 150"/>
                <a:gd name="T7" fmla="*/ 66 h 192"/>
                <a:gd name="T8" fmla="*/ 150 w 150"/>
                <a:gd name="T9" fmla="*/ 127 h 192"/>
                <a:gd name="T10" fmla="*/ 81 w 150"/>
                <a:gd name="T11" fmla="*/ 192 h 192"/>
                <a:gd name="T12" fmla="*/ 70 w 150"/>
                <a:gd name="T13" fmla="*/ 192 h 192"/>
                <a:gd name="T14" fmla="*/ 0 w 150"/>
                <a:gd name="T15" fmla="*/ 127 h 192"/>
                <a:gd name="T16" fmla="*/ 0 w 150"/>
                <a:gd name="T17" fmla="*/ 66 h 192"/>
                <a:gd name="T18" fmla="*/ 40 w 150"/>
                <a:gd name="T19" fmla="*/ 126 h 192"/>
                <a:gd name="T20" fmla="*/ 75 w 150"/>
                <a:gd name="T21" fmla="*/ 158 h 192"/>
                <a:gd name="T22" fmla="*/ 111 w 150"/>
                <a:gd name="T23" fmla="*/ 126 h 192"/>
                <a:gd name="T24" fmla="*/ 111 w 150"/>
                <a:gd name="T25" fmla="*/ 67 h 192"/>
                <a:gd name="T26" fmla="*/ 75 w 150"/>
                <a:gd name="T27" fmla="*/ 34 h 192"/>
                <a:gd name="T28" fmla="*/ 40 w 150"/>
                <a:gd name="T29" fmla="*/ 67 h 192"/>
                <a:gd name="T30" fmla="*/ 40 w 150"/>
                <a:gd name="T31"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92">
                  <a:moveTo>
                    <a:pt x="0" y="66"/>
                  </a:moveTo>
                  <a:cubicBezTo>
                    <a:pt x="0" y="30"/>
                    <a:pt x="25" y="0"/>
                    <a:pt x="70" y="0"/>
                  </a:cubicBezTo>
                  <a:cubicBezTo>
                    <a:pt x="81" y="0"/>
                    <a:pt x="81" y="0"/>
                    <a:pt x="81" y="0"/>
                  </a:cubicBezTo>
                  <a:cubicBezTo>
                    <a:pt x="126" y="0"/>
                    <a:pt x="150" y="30"/>
                    <a:pt x="150" y="66"/>
                  </a:cubicBezTo>
                  <a:cubicBezTo>
                    <a:pt x="150" y="127"/>
                    <a:pt x="150" y="127"/>
                    <a:pt x="150" y="127"/>
                  </a:cubicBezTo>
                  <a:cubicBezTo>
                    <a:pt x="150" y="162"/>
                    <a:pt x="126" y="192"/>
                    <a:pt x="81" y="192"/>
                  </a:cubicBezTo>
                  <a:cubicBezTo>
                    <a:pt x="70" y="192"/>
                    <a:pt x="70" y="192"/>
                    <a:pt x="70" y="192"/>
                  </a:cubicBezTo>
                  <a:cubicBezTo>
                    <a:pt x="25" y="192"/>
                    <a:pt x="0" y="162"/>
                    <a:pt x="0" y="127"/>
                  </a:cubicBezTo>
                  <a:lnTo>
                    <a:pt x="0" y="66"/>
                  </a:lnTo>
                  <a:close/>
                  <a:moveTo>
                    <a:pt x="40" y="126"/>
                  </a:moveTo>
                  <a:cubicBezTo>
                    <a:pt x="40" y="147"/>
                    <a:pt x="53" y="158"/>
                    <a:pt x="75" y="158"/>
                  </a:cubicBezTo>
                  <a:cubicBezTo>
                    <a:pt x="98" y="158"/>
                    <a:pt x="111" y="147"/>
                    <a:pt x="111" y="126"/>
                  </a:cubicBezTo>
                  <a:cubicBezTo>
                    <a:pt x="111" y="67"/>
                    <a:pt x="111" y="67"/>
                    <a:pt x="111" y="67"/>
                  </a:cubicBezTo>
                  <a:cubicBezTo>
                    <a:pt x="111" y="46"/>
                    <a:pt x="98" y="34"/>
                    <a:pt x="75" y="34"/>
                  </a:cubicBezTo>
                  <a:cubicBezTo>
                    <a:pt x="53" y="34"/>
                    <a:pt x="40" y="46"/>
                    <a:pt x="40" y="67"/>
                  </a:cubicBezTo>
                  <a:lnTo>
                    <a:pt x="4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30">
              <a:extLst>
                <a:ext uri="{FF2B5EF4-FFF2-40B4-BE49-F238E27FC236}">
                  <a16:creationId xmlns:a16="http://schemas.microsoft.com/office/drawing/2014/main" id="{1DA62032-16D5-51BC-503A-1D803B6B3BD4}"/>
                </a:ext>
              </a:extLst>
            </p:cNvPr>
            <p:cNvSpPr>
              <a:spLocks/>
            </p:cNvSpPr>
            <p:nvPr userDrawn="1"/>
          </p:nvSpPr>
          <p:spPr bwMode="auto">
            <a:xfrm>
              <a:off x="4161" y="2132"/>
              <a:ext cx="287" cy="588"/>
            </a:xfrm>
            <a:custGeom>
              <a:avLst/>
              <a:gdLst>
                <a:gd name="T0" fmla="*/ 124 w 130"/>
                <a:gd name="T1" fmla="*/ 38 h 265"/>
                <a:gd name="T2" fmla="*/ 99 w 130"/>
                <a:gd name="T3" fmla="*/ 34 h 265"/>
                <a:gd name="T4" fmla="*/ 73 w 130"/>
                <a:gd name="T5" fmla="*/ 59 h 265"/>
                <a:gd name="T6" fmla="*/ 73 w 130"/>
                <a:gd name="T7" fmla="*/ 82 h 265"/>
                <a:gd name="T8" fmla="*/ 116 w 130"/>
                <a:gd name="T9" fmla="*/ 82 h 265"/>
                <a:gd name="T10" fmla="*/ 116 w 130"/>
                <a:gd name="T11" fmla="*/ 115 h 265"/>
                <a:gd name="T12" fmla="*/ 73 w 130"/>
                <a:gd name="T13" fmla="*/ 115 h 265"/>
                <a:gd name="T14" fmla="*/ 73 w 130"/>
                <a:gd name="T15" fmla="*/ 265 h 265"/>
                <a:gd name="T16" fmla="*/ 34 w 130"/>
                <a:gd name="T17" fmla="*/ 265 h 265"/>
                <a:gd name="T18" fmla="*/ 34 w 130"/>
                <a:gd name="T19" fmla="*/ 115 h 265"/>
                <a:gd name="T20" fmla="*/ 0 w 130"/>
                <a:gd name="T21" fmla="*/ 115 h 265"/>
                <a:gd name="T22" fmla="*/ 0 w 130"/>
                <a:gd name="T23" fmla="*/ 82 h 265"/>
                <a:gd name="T24" fmla="*/ 34 w 130"/>
                <a:gd name="T25" fmla="*/ 82 h 265"/>
                <a:gd name="T26" fmla="*/ 34 w 130"/>
                <a:gd name="T27" fmla="*/ 57 h 265"/>
                <a:gd name="T28" fmla="*/ 93 w 130"/>
                <a:gd name="T29" fmla="*/ 0 h 265"/>
                <a:gd name="T30" fmla="*/ 130 w 130"/>
                <a:gd name="T31" fmla="*/ 5 h 265"/>
                <a:gd name="T32" fmla="*/ 124 w 130"/>
                <a:gd name="T33" fmla="*/ 3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65">
                  <a:moveTo>
                    <a:pt x="124" y="38"/>
                  </a:moveTo>
                  <a:cubicBezTo>
                    <a:pt x="121" y="37"/>
                    <a:pt x="109" y="34"/>
                    <a:pt x="99" y="34"/>
                  </a:cubicBezTo>
                  <a:cubicBezTo>
                    <a:pt x="81" y="34"/>
                    <a:pt x="73" y="44"/>
                    <a:pt x="73" y="59"/>
                  </a:cubicBezTo>
                  <a:cubicBezTo>
                    <a:pt x="73" y="82"/>
                    <a:pt x="73" y="82"/>
                    <a:pt x="73" y="82"/>
                  </a:cubicBezTo>
                  <a:cubicBezTo>
                    <a:pt x="116" y="82"/>
                    <a:pt x="116" y="82"/>
                    <a:pt x="116" y="82"/>
                  </a:cubicBezTo>
                  <a:cubicBezTo>
                    <a:pt x="116" y="115"/>
                    <a:pt x="116" y="115"/>
                    <a:pt x="116" y="115"/>
                  </a:cubicBezTo>
                  <a:cubicBezTo>
                    <a:pt x="73" y="115"/>
                    <a:pt x="73" y="115"/>
                    <a:pt x="73" y="115"/>
                  </a:cubicBezTo>
                  <a:cubicBezTo>
                    <a:pt x="73" y="265"/>
                    <a:pt x="73" y="265"/>
                    <a:pt x="73" y="265"/>
                  </a:cubicBezTo>
                  <a:cubicBezTo>
                    <a:pt x="34" y="265"/>
                    <a:pt x="34" y="265"/>
                    <a:pt x="34" y="265"/>
                  </a:cubicBezTo>
                  <a:cubicBezTo>
                    <a:pt x="34" y="115"/>
                    <a:pt x="34" y="115"/>
                    <a:pt x="34" y="115"/>
                  </a:cubicBezTo>
                  <a:cubicBezTo>
                    <a:pt x="0" y="115"/>
                    <a:pt x="0" y="115"/>
                    <a:pt x="0" y="115"/>
                  </a:cubicBezTo>
                  <a:cubicBezTo>
                    <a:pt x="0" y="82"/>
                    <a:pt x="0" y="82"/>
                    <a:pt x="0" y="82"/>
                  </a:cubicBezTo>
                  <a:cubicBezTo>
                    <a:pt x="34" y="82"/>
                    <a:pt x="34" y="82"/>
                    <a:pt x="34" y="82"/>
                  </a:cubicBezTo>
                  <a:cubicBezTo>
                    <a:pt x="34" y="57"/>
                    <a:pt x="34" y="57"/>
                    <a:pt x="34" y="57"/>
                  </a:cubicBezTo>
                  <a:cubicBezTo>
                    <a:pt x="34" y="22"/>
                    <a:pt x="56" y="0"/>
                    <a:pt x="93" y="0"/>
                  </a:cubicBezTo>
                  <a:cubicBezTo>
                    <a:pt x="109" y="0"/>
                    <a:pt x="127" y="4"/>
                    <a:pt x="130" y="5"/>
                  </a:cubicBezTo>
                  <a:lnTo>
                    <a:pt x="12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31">
              <a:extLst>
                <a:ext uri="{FF2B5EF4-FFF2-40B4-BE49-F238E27FC236}">
                  <a16:creationId xmlns:a16="http://schemas.microsoft.com/office/drawing/2014/main" id="{37C9EF89-C942-30DA-21BB-7649A11087E5}"/>
                </a:ext>
              </a:extLst>
            </p:cNvPr>
            <p:cNvSpPr>
              <a:spLocks/>
            </p:cNvSpPr>
            <p:nvPr userDrawn="1"/>
          </p:nvSpPr>
          <p:spPr bwMode="auto">
            <a:xfrm>
              <a:off x="4600" y="2168"/>
              <a:ext cx="341" cy="561"/>
            </a:xfrm>
            <a:custGeom>
              <a:avLst/>
              <a:gdLst>
                <a:gd name="T0" fmla="*/ 47 w 154"/>
                <a:gd name="T1" fmla="*/ 62 h 253"/>
                <a:gd name="T2" fmla="*/ 154 w 154"/>
                <a:gd name="T3" fmla="*/ 183 h 253"/>
                <a:gd name="T4" fmla="*/ 72 w 154"/>
                <a:gd name="T5" fmla="*/ 253 h 253"/>
                <a:gd name="T6" fmla="*/ 0 w 154"/>
                <a:gd name="T7" fmla="*/ 231 h 253"/>
                <a:gd name="T8" fmla="*/ 15 w 154"/>
                <a:gd name="T9" fmla="*/ 197 h 253"/>
                <a:gd name="T10" fmla="*/ 73 w 154"/>
                <a:gd name="T11" fmla="*/ 219 h 253"/>
                <a:gd name="T12" fmla="*/ 113 w 154"/>
                <a:gd name="T13" fmla="*/ 186 h 253"/>
                <a:gd name="T14" fmla="*/ 6 w 154"/>
                <a:gd name="T15" fmla="*/ 66 h 253"/>
                <a:gd name="T16" fmla="*/ 81 w 154"/>
                <a:gd name="T17" fmla="*/ 0 h 253"/>
                <a:gd name="T18" fmla="*/ 151 w 154"/>
                <a:gd name="T19" fmla="*/ 23 h 253"/>
                <a:gd name="T20" fmla="*/ 134 w 154"/>
                <a:gd name="T21" fmla="*/ 55 h 253"/>
                <a:gd name="T22" fmla="*/ 81 w 154"/>
                <a:gd name="T23" fmla="*/ 35 h 253"/>
                <a:gd name="T24" fmla="*/ 47 w 154"/>
                <a:gd name="T25" fmla="*/ 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53">
                  <a:moveTo>
                    <a:pt x="47" y="62"/>
                  </a:moveTo>
                  <a:cubicBezTo>
                    <a:pt x="47" y="109"/>
                    <a:pt x="154" y="104"/>
                    <a:pt x="154" y="183"/>
                  </a:cubicBezTo>
                  <a:cubicBezTo>
                    <a:pt x="154" y="223"/>
                    <a:pt x="126" y="253"/>
                    <a:pt x="72" y="253"/>
                  </a:cubicBezTo>
                  <a:cubicBezTo>
                    <a:pt x="38" y="253"/>
                    <a:pt x="12" y="242"/>
                    <a:pt x="0" y="231"/>
                  </a:cubicBezTo>
                  <a:cubicBezTo>
                    <a:pt x="15" y="197"/>
                    <a:pt x="15" y="197"/>
                    <a:pt x="15" y="197"/>
                  </a:cubicBezTo>
                  <a:cubicBezTo>
                    <a:pt x="31" y="210"/>
                    <a:pt x="52" y="219"/>
                    <a:pt x="73" y="219"/>
                  </a:cubicBezTo>
                  <a:cubicBezTo>
                    <a:pt x="100" y="219"/>
                    <a:pt x="113" y="203"/>
                    <a:pt x="113" y="186"/>
                  </a:cubicBezTo>
                  <a:cubicBezTo>
                    <a:pt x="113" y="136"/>
                    <a:pt x="6" y="143"/>
                    <a:pt x="6" y="66"/>
                  </a:cubicBezTo>
                  <a:cubicBezTo>
                    <a:pt x="6" y="27"/>
                    <a:pt x="33" y="0"/>
                    <a:pt x="81" y="0"/>
                  </a:cubicBezTo>
                  <a:cubicBezTo>
                    <a:pt x="107" y="0"/>
                    <a:pt x="133" y="8"/>
                    <a:pt x="151" y="23"/>
                  </a:cubicBezTo>
                  <a:cubicBezTo>
                    <a:pt x="134" y="55"/>
                    <a:pt x="134" y="55"/>
                    <a:pt x="134" y="55"/>
                  </a:cubicBezTo>
                  <a:cubicBezTo>
                    <a:pt x="118" y="42"/>
                    <a:pt x="98" y="35"/>
                    <a:pt x="81" y="35"/>
                  </a:cubicBezTo>
                  <a:cubicBezTo>
                    <a:pt x="58" y="35"/>
                    <a:pt x="47" y="47"/>
                    <a:pt x="4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32">
              <a:extLst>
                <a:ext uri="{FF2B5EF4-FFF2-40B4-BE49-F238E27FC236}">
                  <a16:creationId xmlns:a16="http://schemas.microsoft.com/office/drawing/2014/main" id="{7E7F17AC-2A81-B181-13E2-6D8CD8016588}"/>
                </a:ext>
              </a:extLst>
            </p:cNvPr>
            <p:cNvSpPr>
              <a:spLocks/>
            </p:cNvSpPr>
            <p:nvPr userDrawn="1"/>
          </p:nvSpPr>
          <p:spPr bwMode="auto">
            <a:xfrm>
              <a:off x="5027" y="2314"/>
              <a:ext cx="347" cy="415"/>
            </a:xfrm>
            <a:custGeom>
              <a:avLst/>
              <a:gdLst>
                <a:gd name="T0" fmla="*/ 0 w 157"/>
                <a:gd name="T1" fmla="*/ 129 h 187"/>
                <a:gd name="T2" fmla="*/ 0 w 157"/>
                <a:gd name="T3" fmla="*/ 0 h 187"/>
                <a:gd name="T4" fmla="*/ 40 w 157"/>
                <a:gd name="T5" fmla="*/ 0 h 187"/>
                <a:gd name="T6" fmla="*/ 40 w 157"/>
                <a:gd name="T7" fmla="*/ 124 h 187"/>
                <a:gd name="T8" fmla="*/ 68 w 157"/>
                <a:gd name="T9" fmla="*/ 154 h 187"/>
                <a:gd name="T10" fmla="*/ 105 w 157"/>
                <a:gd name="T11" fmla="*/ 139 h 187"/>
                <a:gd name="T12" fmla="*/ 105 w 157"/>
                <a:gd name="T13" fmla="*/ 0 h 187"/>
                <a:gd name="T14" fmla="*/ 145 w 157"/>
                <a:gd name="T15" fmla="*/ 0 h 187"/>
                <a:gd name="T16" fmla="*/ 145 w 157"/>
                <a:gd name="T17" fmla="*/ 132 h 187"/>
                <a:gd name="T18" fmla="*/ 157 w 157"/>
                <a:gd name="T19" fmla="*/ 175 h 187"/>
                <a:gd name="T20" fmla="*/ 122 w 157"/>
                <a:gd name="T21" fmla="*/ 187 h 187"/>
                <a:gd name="T22" fmla="*/ 111 w 157"/>
                <a:gd name="T23" fmla="*/ 166 h 187"/>
                <a:gd name="T24" fmla="*/ 58 w 157"/>
                <a:gd name="T25" fmla="*/ 187 h 187"/>
                <a:gd name="T26" fmla="*/ 0 w 157"/>
                <a:gd name="T27"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87">
                  <a:moveTo>
                    <a:pt x="0" y="129"/>
                  </a:moveTo>
                  <a:cubicBezTo>
                    <a:pt x="0" y="0"/>
                    <a:pt x="0" y="0"/>
                    <a:pt x="0" y="0"/>
                  </a:cubicBezTo>
                  <a:cubicBezTo>
                    <a:pt x="40" y="0"/>
                    <a:pt x="40" y="0"/>
                    <a:pt x="40" y="0"/>
                  </a:cubicBezTo>
                  <a:cubicBezTo>
                    <a:pt x="40" y="124"/>
                    <a:pt x="40" y="124"/>
                    <a:pt x="40" y="124"/>
                  </a:cubicBezTo>
                  <a:cubicBezTo>
                    <a:pt x="40" y="142"/>
                    <a:pt x="48" y="154"/>
                    <a:pt x="68" y="154"/>
                  </a:cubicBezTo>
                  <a:cubicBezTo>
                    <a:pt x="85" y="154"/>
                    <a:pt x="97" y="146"/>
                    <a:pt x="105" y="139"/>
                  </a:cubicBezTo>
                  <a:cubicBezTo>
                    <a:pt x="105" y="0"/>
                    <a:pt x="105" y="0"/>
                    <a:pt x="105" y="0"/>
                  </a:cubicBezTo>
                  <a:cubicBezTo>
                    <a:pt x="145" y="0"/>
                    <a:pt x="145" y="0"/>
                    <a:pt x="145" y="0"/>
                  </a:cubicBezTo>
                  <a:cubicBezTo>
                    <a:pt x="145" y="132"/>
                    <a:pt x="145" y="132"/>
                    <a:pt x="145" y="132"/>
                  </a:cubicBezTo>
                  <a:cubicBezTo>
                    <a:pt x="145" y="153"/>
                    <a:pt x="150" y="165"/>
                    <a:pt x="157" y="175"/>
                  </a:cubicBezTo>
                  <a:cubicBezTo>
                    <a:pt x="122" y="187"/>
                    <a:pt x="122" y="187"/>
                    <a:pt x="122" y="187"/>
                  </a:cubicBezTo>
                  <a:cubicBezTo>
                    <a:pt x="117" y="182"/>
                    <a:pt x="112" y="171"/>
                    <a:pt x="111" y="166"/>
                  </a:cubicBezTo>
                  <a:cubicBezTo>
                    <a:pt x="99" y="178"/>
                    <a:pt x="82" y="187"/>
                    <a:pt x="58" y="187"/>
                  </a:cubicBezTo>
                  <a:cubicBezTo>
                    <a:pt x="22" y="187"/>
                    <a:pt x="0" y="168"/>
                    <a:pt x="0"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33">
              <a:extLst>
                <a:ext uri="{FF2B5EF4-FFF2-40B4-BE49-F238E27FC236}">
                  <a16:creationId xmlns:a16="http://schemas.microsoft.com/office/drawing/2014/main" id="{B890D2D8-32D6-CD72-2661-4B7403F7A26D}"/>
                </a:ext>
              </a:extLst>
            </p:cNvPr>
            <p:cNvSpPr>
              <a:spLocks/>
            </p:cNvSpPr>
            <p:nvPr userDrawn="1"/>
          </p:nvSpPr>
          <p:spPr bwMode="auto">
            <a:xfrm>
              <a:off x="5460" y="2310"/>
              <a:ext cx="239" cy="410"/>
            </a:xfrm>
            <a:custGeom>
              <a:avLst/>
              <a:gdLst>
                <a:gd name="T0" fmla="*/ 39 w 108"/>
                <a:gd name="T1" fmla="*/ 24 h 185"/>
                <a:gd name="T2" fmla="*/ 89 w 108"/>
                <a:gd name="T3" fmla="*/ 0 h 185"/>
                <a:gd name="T4" fmla="*/ 108 w 108"/>
                <a:gd name="T5" fmla="*/ 1 h 185"/>
                <a:gd name="T6" fmla="*/ 104 w 108"/>
                <a:gd name="T7" fmla="*/ 42 h 185"/>
                <a:gd name="T8" fmla="*/ 83 w 108"/>
                <a:gd name="T9" fmla="*/ 40 h 185"/>
                <a:gd name="T10" fmla="*/ 40 w 108"/>
                <a:gd name="T11" fmla="*/ 61 h 185"/>
                <a:gd name="T12" fmla="*/ 40 w 108"/>
                <a:gd name="T13" fmla="*/ 185 h 185"/>
                <a:gd name="T14" fmla="*/ 0 w 108"/>
                <a:gd name="T15" fmla="*/ 185 h 185"/>
                <a:gd name="T16" fmla="*/ 0 w 108"/>
                <a:gd name="T17" fmla="*/ 2 h 185"/>
                <a:gd name="T18" fmla="*/ 39 w 108"/>
                <a:gd name="T19" fmla="*/ 2 h 185"/>
                <a:gd name="T20" fmla="*/ 39 w 108"/>
                <a:gd name="T21" fmla="*/ 2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85">
                  <a:moveTo>
                    <a:pt x="39" y="24"/>
                  </a:moveTo>
                  <a:cubicBezTo>
                    <a:pt x="49" y="9"/>
                    <a:pt x="67" y="0"/>
                    <a:pt x="89" y="0"/>
                  </a:cubicBezTo>
                  <a:cubicBezTo>
                    <a:pt x="95" y="0"/>
                    <a:pt x="103" y="1"/>
                    <a:pt x="108" y="1"/>
                  </a:cubicBezTo>
                  <a:cubicBezTo>
                    <a:pt x="104" y="42"/>
                    <a:pt x="104" y="42"/>
                    <a:pt x="104" y="42"/>
                  </a:cubicBezTo>
                  <a:cubicBezTo>
                    <a:pt x="99" y="41"/>
                    <a:pt x="90" y="40"/>
                    <a:pt x="83" y="40"/>
                  </a:cubicBezTo>
                  <a:cubicBezTo>
                    <a:pt x="65" y="40"/>
                    <a:pt x="51" y="46"/>
                    <a:pt x="40" y="61"/>
                  </a:cubicBezTo>
                  <a:cubicBezTo>
                    <a:pt x="40" y="185"/>
                    <a:pt x="40" y="185"/>
                    <a:pt x="40" y="185"/>
                  </a:cubicBezTo>
                  <a:cubicBezTo>
                    <a:pt x="0" y="185"/>
                    <a:pt x="0" y="185"/>
                    <a:pt x="0" y="185"/>
                  </a:cubicBezTo>
                  <a:cubicBezTo>
                    <a:pt x="0" y="2"/>
                    <a:pt x="0" y="2"/>
                    <a:pt x="0" y="2"/>
                  </a:cubicBezTo>
                  <a:cubicBezTo>
                    <a:pt x="39" y="2"/>
                    <a:pt x="39" y="2"/>
                    <a:pt x="39" y="2"/>
                  </a:cubicBezTo>
                  <a:lnTo>
                    <a:pt x="3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34">
              <a:extLst>
                <a:ext uri="{FF2B5EF4-FFF2-40B4-BE49-F238E27FC236}">
                  <a16:creationId xmlns:a16="http://schemas.microsoft.com/office/drawing/2014/main" id="{D3CCAA84-0D2F-7C0C-DC59-5ED59E2944D5}"/>
                </a:ext>
              </a:extLst>
            </p:cNvPr>
            <p:cNvSpPr>
              <a:spLocks noEditPoints="1"/>
            </p:cNvSpPr>
            <p:nvPr userDrawn="1"/>
          </p:nvSpPr>
          <p:spPr bwMode="auto">
            <a:xfrm>
              <a:off x="5735" y="2303"/>
              <a:ext cx="369" cy="588"/>
            </a:xfrm>
            <a:custGeom>
              <a:avLst/>
              <a:gdLst>
                <a:gd name="T0" fmla="*/ 76 w 167"/>
                <a:gd name="T1" fmla="*/ 265 h 265"/>
                <a:gd name="T2" fmla="*/ 0 w 167"/>
                <a:gd name="T3" fmla="*/ 248 h 265"/>
                <a:gd name="T4" fmla="*/ 12 w 167"/>
                <a:gd name="T5" fmla="*/ 215 h 265"/>
                <a:gd name="T6" fmla="*/ 78 w 167"/>
                <a:gd name="T7" fmla="*/ 233 h 265"/>
                <a:gd name="T8" fmla="*/ 119 w 167"/>
                <a:gd name="T9" fmla="*/ 209 h 265"/>
                <a:gd name="T10" fmla="*/ 78 w 167"/>
                <a:gd name="T11" fmla="*/ 192 h 265"/>
                <a:gd name="T12" fmla="*/ 20 w 167"/>
                <a:gd name="T13" fmla="*/ 194 h 265"/>
                <a:gd name="T14" fmla="*/ 8 w 167"/>
                <a:gd name="T15" fmla="*/ 172 h 265"/>
                <a:gd name="T16" fmla="*/ 28 w 167"/>
                <a:gd name="T17" fmla="*/ 121 h 265"/>
                <a:gd name="T18" fmla="*/ 6 w 167"/>
                <a:gd name="T19" fmla="*/ 76 h 265"/>
                <a:gd name="T20" fmla="*/ 6 w 167"/>
                <a:gd name="T21" fmla="*/ 61 h 265"/>
                <a:gd name="T22" fmla="*/ 74 w 167"/>
                <a:gd name="T23" fmla="*/ 0 h 265"/>
                <a:gd name="T24" fmla="*/ 77 w 167"/>
                <a:gd name="T25" fmla="*/ 0 h 265"/>
                <a:gd name="T26" fmla="*/ 109 w 167"/>
                <a:gd name="T27" fmla="*/ 5 h 265"/>
                <a:gd name="T28" fmla="*/ 167 w 167"/>
                <a:gd name="T29" fmla="*/ 3 h 265"/>
                <a:gd name="T30" fmla="*/ 167 w 167"/>
                <a:gd name="T31" fmla="*/ 36 h 265"/>
                <a:gd name="T32" fmla="*/ 136 w 167"/>
                <a:gd name="T33" fmla="*/ 36 h 265"/>
                <a:gd name="T34" fmla="*/ 149 w 167"/>
                <a:gd name="T35" fmla="*/ 72 h 265"/>
                <a:gd name="T36" fmla="*/ 80 w 167"/>
                <a:gd name="T37" fmla="*/ 137 h 265"/>
                <a:gd name="T38" fmla="*/ 76 w 167"/>
                <a:gd name="T39" fmla="*/ 137 h 265"/>
                <a:gd name="T40" fmla="*/ 53 w 167"/>
                <a:gd name="T41" fmla="*/ 134 h 265"/>
                <a:gd name="T42" fmla="*/ 44 w 167"/>
                <a:gd name="T43" fmla="*/ 160 h 265"/>
                <a:gd name="T44" fmla="*/ 72 w 167"/>
                <a:gd name="T45" fmla="*/ 159 h 265"/>
                <a:gd name="T46" fmla="*/ 82 w 167"/>
                <a:gd name="T47" fmla="*/ 159 h 265"/>
                <a:gd name="T48" fmla="*/ 156 w 167"/>
                <a:gd name="T49" fmla="*/ 208 h 265"/>
                <a:gd name="T50" fmla="*/ 76 w 167"/>
                <a:gd name="T51" fmla="*/ 265 h 265"/>
                <a:gd name="T52" fmla="*/ 76 w 167"/>
                <a:gd name="T53" fmla="*/ 31 h 265"/>
                <a:gd name="T54" fmla="*/ 44 w 167"/>
                <a:gd name="T55" fmla="*/ 62 h 265"/>
                <a:gd name="T56" fmla="*/ 44 w 167"/>
                <a:gd name="T57" fmla="*/ 75 h 265"/>
                <a:gd name="T58" fmla="*/ 76 w 167"/>
                <a:gd name="T59" fmla="*/ 107 h 265"/>
                <a:gd name="T60" fmla="*/ 78 w 167"/>
                <a:gd name="T61" fmla="*/ 107 h 265"/>
                <a:gd name="T62" fmla="*/ 111 w 167"/>
                <a:gd name="T63" fmla="*/ 75 h 265"/>
                <a:gd name="T64" fmla="*/ 111 w 167"/>
                <a:gd name="T65" fmla="*/ 62 h 265"/>
                <a:gd name="T66" fmla="*/ 78 w 167"/>
                <a:gd name="T67" fmla="*/ 31 h 265"/>
                <a:gd name="T68" fmla="*/ 76 w 167"/>
                <a:gd name="T69"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265">
                  <a:moveTo>
                    <a:pt x="76" y="265"/>
                  </a:moveTo>
                  <a:cubicBezTo>
                    <a:pt x="48" y="265"/>
                    <a:pt x="21" y="260"/>
                    <a:pt x="0" y="248"/>
                  </a:cubicBezTo>
                  <a:cubicBezTo>
                    <a:pt x="12" y="215"/>
                    <a:pt x="12" y="215"/>
                    <a:pt x="12" y="215"/>
                  </a:cubicBezTo>
                  <a:cubicBezTo>
                    <a:pt x="31" y="227"/>
                    <a:pt x="53" y="233"/>
                    <a:pt x="78" y="233"/>
                  </a:cubicBezTo>
                  <a:cubicBezTo>
                    <a:pt x="104" y="233"/>
                    <a:pt x="119" y="227"/>
                    <a:pt x="119" y="209"/>
                  </a:cubicBezTo>
                  <a:cubicBezTo>
                    <a:pt x="119" y="197"/>
                    <a:pt x="113" y="192"/>
                    <a:pt x="78" y="192"/>
                  </a:cubicBezTo>
                  <a:cubicBezTo>
                    <a:pt x="60" y="192"/>
                    <a:pt x="20" y="194"/>
                    <a:pt x="20" y="194"/>
                  </a:cubicBezTo>
                  <a:cubicBezTo>
                    <a:pt x="8" y="172"/>
                    <a:pt x="8" y="172"/>
                    <a:pt x="8" y="172"/>
                  </a:cubicBezTo>
                  <a:cubicBezTo>
                    <a:pt x="28" y="121"/>
                    <a:pt x="28" y="121"/>
                    <a:pt x="28" y="121"/>
                  </a:cubicBezTo>
                  <a:cubicBezTo>
                    <a:pt x="14" y="113"/>
                    <a:pt x="6" y="95"/>
                    <a:pt x="6" y="76"/>
                  </a:cubicBezTo>
                  <a:cubicBezTo>
                    <a:pt x="6" y="61"/>
                    <a:pt x="6" y="61"/>
                    <a:pt x="6" y="61"/>
                  </a:cubicBezTo>
                  <a:cubicBezTo>
                    <a:pt x="6" y="25"/>
                    <a:pt x="30" y="0"/>
                    <a:pt x="74" y="0"/>
                  </a:cubicBezTo>
                  <a:cubicBezTo>
                    <a:pt x="77" y="0"/>
                    <a:pt x="77" y="0"/>
                    <a:pt x="77" y="0"/>
                  </a:cubicBezTo>
                  <a:cubicBezTo>
                    <a:pt x="98" y="0"/>
                    <a:pt x="109" y="5"/>
                    <a:pt x="109" y="5"/>
                  </a:cubicBezTo>
                  <a:cubicBezTo>
                    <a:pt x="167" y="3"/>
                    <a:pt x="167" y="3"/>
                    <a:pt x="167" y="3"/>
                  </a:cubicBezTo>
                  <a:cubicBezTo>
                    <a:pt x="167" y="36"/>
                    <a:pt x="167" y="36"/>
                    <a:pt x="167" y="36"/>
                  </a:cubicBezTo>
                  <a:cubicBezTo>
                    <a:pt x="136" y="36"/>
                    <a:pt x="136" y="36"/>
                    <a:pt x="136" y="36"/>
                  </a:cubicBezTo>
                  <a:cubicBezTo>
                    <a:pt x="144" y="43"/>
                    <a:pt x="149" y="53"/>
                    <a:pt x="149" y="72"/>
                  </a:cubicBezTo>
                  <a:cubicBezTo>
                    <a:pt x="149" y="113"/>
                    <a:pt x="126" y="137"/>
                    <a:pt x="80" y="137"/>
                  </a:cubicBezTo>
                  <a:cubicBezTo>
                    <a:pt x="76" y="137"/>
                    <a:pt x="76" y="137"/>
                    <a:pt x="76" y="137"/>
                  </a:cubicBezTo>
                  <a:cubicBezTo>
                    <a:pt x="68" y="137"/>
                    <a:pt x="60" y="136"/>
                    <a:pt x="53" y="134"/>
                  </a:cubicBezTo>
                  <a:cubicBezTo>
                    <a:pt x="44" y="160"/>
                    <a:pt x="44" y="160"/>
                    <a:pt x="44" y="160"/>
                  </a:cubicBezTo>
                  <a:cubicBezTo>
                    <a:pt x="47" y="159"/>
                    <a:pt x="60" y="159"/>
                    <a:pt x="72" y="159"/>
                  </a:cubicBezTo>
                  <a:cubicBezTo>
                    <a:pt x="82" y="159"/>
                    <a:pt x="82" y="159"/>
                    <a:pt x="82" y="159"/>
                  </a:cubicBezTo>
                  <a:cubicBezTo>
                    <a:pt x="113" y="159"/>
                    <a:pt x="156" y="162"/>
                    <a:pt x="156" y="208"/>
                  </a:cubicBezTo>
                  <a:cubicBezTo>
                    <a:pt x="156" y="248"/>
                    <a:pt x="125" y="265"/>
                    <a:pt x="76" y="265"/>
                  </a:cubicBezTo>
                  <a:close/>
                  <a:moveTo>
                    <a:pt x="76" y="31"/>
                  </a:moveTo>
                  <a:cubicBezTo>
                    <a:pt x="52" y="31"/>
                    <a:pt x="44" y="46"/>
                    <a:pt x="44" y="62"/>
                  </a:cubicBezTo>
                  <a:cubicBezTo>
                    <a:pt x="44" y="75"/>
                    <a:pt x="44" y="75"/>
                    <a:pt x="44" y="75"/>
                  </a:cubicBezTo>
                  <a:cubicBezTo>
                    <a:pt x="44" y="91"/>
                    <a:pt x="52" y="107"/>
                    <a:pt x="76" y="107"/>
                  </a:cubicBezTo>
                  <a:cubicBezTo>
                    <a:pt x="78" y="107"/>
                    <a:pt x="78" y="107"/>
                    <a:pt x="78" y="107"/>
                  </a:cubicBezTo>
                  <a:cubicBezTo>
                    <a:pt x="102" y="107"/>
                    <a:pt x="111" y="91"/>
                    <a:pt x="111" y="75"/>
                  </a:cubicBezTo>
                  <a:cubicBezTo>
                    <a:pt x="111" y="62"/>
                    <a:pt x="111" y="62"/>
                    <a:pt x="111" y="62"/>
                  </a:cubicBezTo>
                  <a:cubicBezTo>
                    <a:pt x="111" y="46"/>
                    <a:pt x="102" y="31"/>
                    <a:pt x="78" y="31"/>
                  </a:cubicBezTo>
                  <a:lnTo>
                    <a:pt x="7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35">
              <a:extLst>
                <a:ext uri="{FF2B5EF4-FFF2-40B4-BE49-F238E27FC236}">
                  <a16:creationId xmlns:a16="http://schemas.microsoft.com/office/drawing/2014/main" id="{648C4FAD-937F-39C6-F08F-DB5E9DA08BEF}"/>
                </a:ext>
              </a:extLst>
            </p:cNvPr>
            <p:cNvSpPr>
              <a:spLocks noEditPoints="1"/>
            </p:cNvSpPr>
            <p:nvPr userDrawn="1"/>
          </p:nvSpPr>
          <p:spPr bwMode="auto">
            <a:xfrm>
              <a:off x="6152" y="2303"/>
              <a:ext cx="310" cy="426"/>
            </a:xfrm>
            <a:custGeom>
              <a:avLst/>
              <a:gdLst>
                <a:gd name="T0" fmla="*/ 39 w 140"/>
                <a:gd name="T1" fmla="*/ 126 h 192"/>
                <a:gd name="T2" fmla="*/ 77 w 140"/>
                <a:gd name="T3" fmla="*/ 158 h 192"/>
                <a:gd name="T4" fmla="*/ 129 w 140"/>
                <a:gd name="T5" fmla="*/ 141 h 192"/>
                <a:gd name="T6" fmla="*/ 138 w 140"/>
                <a:gd name="T7" fmla="*/ 175 h 192"/>
                <a:gd name="T8" fmla="*/ 73 w 140"/>
                <a:gd name="T9" fmla="*/ 192 h 192"/>
                <a:gd name="T10" fmla="*/ 0 w 140"/>
                <a:gd name="T11" fmla="*/ 130 h 192"/>
                <a:gd name="T12" fmla="*/ 0 w 140"/>
                <a:gd name="T13" fmla="*/ 65 h 192"/>
                <a:gd name="T14" fmla="*/ 71 w 140"/>
                <a:gd name="T15" fmla="*/ 0 h 192"/>
                <a:gd name="T16" fmla="*/ 140 w 140"/>
                <a:gd name="T17" fmla="*/ 65 h 192"/>
                <a:gd name="T18" fmla="*/ 140 w 140"/>
                <a:gd name="T19" fmla="*/ 106 h 192"/>
                <a:gd name="T20" fmla="*/ 39 w 140"/>
                <a:gd name="T21" fmla="*/ 106 h 192"/>
                <a:gd name="T22" fmla="*/ 39 w 140"/>
                <a:gd name="T23" fmla="*/ 126 h 192"/>
                <a:gd name="T24" fmla="*/ 101 w 140"/>
                <a:gd name="T25" fmla="*/ 66 h 192"/>
                <a:gd name="T26" fmla="*/ 71 w 140"/>
                <a:gd name="T27" fmla="*/ 33 h 192"/>
                <a:gd name="T28" fmla="*/ 39 w 140"/>
                <a:gd name="T29" fmla="*/ 66 h 192"/>
                <a:gd name="T30" fmla="*/ 39 w 140"/>
                <a:gd name="T31" fmla="*/ 77 h 192"/>
                <a:gd name="T32" fmla="*/ 101 w 140"/>
                <a:gd name="T33" fmla="*/ 77 h 192"/>
                <a:gd name="T34" fmla="*/ 101 w 140"/>
                <a:gd name="T35"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92">
                  <a:moveTo>
                    <a:pt x="39" y="126"/>
                  </a:moveTo>
                  <a:cubicBezTo>
                    <a:pt x="39" y="149"/>
                    <a:pt x="56" y="158"/>
                    <a:pt x="77" y="158"/>
                  </a:cubicBezTo>
                  <a:cubicBezTo>
                    <a:pt x="95" y="158"/>
                    <a:pt x="111" y="152"/>
                    <a:pt x="129" y="141"/>
                  </a:cubicBezTo>
                  <a:cubicBezTo>
                    <a:pt x="138" y="175"/>
                    <a:pt x="138" y="175"/>
                    <a:pt x="138" y="175"/>
                  </a:cubicBezTo>
                  <a:cubicBezTo>
                    <a:pt x="118" y="188"/>
                    <a:pt x="91" y="192"/>
                    <a:pt x="73" y="192"/>
                  </a:cubicBezTo>
                  <a:cubicBezTo>
                    <a:pt x="29" y="192"/>
                    <a:pt x="0" y="171"/>
                    <a:pt x="0" y="130"/>
                  </a:cubicBezTo>
                  <a:cubicBezTo>
                    <a:pt x="0" y="65"/>
                    <a:pt x="0" y="65"/>
                    <a:pt x="0" y="65"/>
                  </a:cubicBezTo>
                  <a:cubicBezTo>
                    <a:pt x="0" y="29"/>
                    <a:pt x="25" y="0"/>
                    <a:pt x="71" y="0"/>
                  </a:cubicBezTo>
                  <a:cubicBezTo>
                    <a:pt x="116" y="0"/>
                    <a:pt x="140" y="26"/>
                    <a:pt x="140" y="65"/>
                  </a:cubicBezTo>
                  <a:cubicBezTo>
                    <a:pt x="140" y="106"/>
                    <a:pt x="140" y="106"/>
                    <a:pt x="140" y="106"/>
                  </a:cubicBezTo>
                  <a:cubicBezTo>
                    <a:pt x="39" y="106"/>
                    <a:pt x="39" y="106"/>
                    <a:pt x="39" y="106"/>
                  </a:cubicBezTo>
                  <a:lnTo>
                    <a:pt x="39" y="126"/>
                  </a:lnTo>
                  <a:close/>
                  <a:moveTo>
                    <a:pt x="101" y="66"/>
                  </a:moveTo>
                  <a:cubicBezTo>
                    <a:pt x="101" y="44"/>
                    <a:pt x="92" y="33"/>
                    <a:pt x="71" y="33"/>
                  </a:cubicBezTo>
                  <a:cubicBezTo>
                    <a:pt x="49" y="33"/>
                    <a:pt x="39" y="46"/>
                    <a:pt x="39" y="66"/>
                  </a:cubicBezTo>
                  <a:cubicBezTo>
                    <a:pt x="39" y="77"/>
                    <a:pt x="39" y="77"/>
                    <a:pt x="39" y="77"/>
                  </a:cubicBezTo>
                  <a:cubicBezTo>
                    <a:pt x="101" y="77"/>
                    <a:pt x="101" y="77"/>
                    <a:pt x="101" y="77"/>
                  </a:cubicBezTo>
                  <a:lnTo>
                    <a:pt x="10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36">
              <a:extLst>
                <a:ext uri="{FF2B5EF4-FFF2-40B4-BE49-F238E27FC236}">
                  <a16:creationId xmlns:a16="http://schemas.microsoft.com/office/drawing/2014/main" id="{51721C3C-9060-3681-048A-62F1164918E7}"/>
                </a:ext>
              </a:extLst>
            </p:cNvPr>
            <p:cNvSpPr>
              <a:spLocks noEditPoints="1"/>
            </p:cNvSpPr>
            <p:nvPr userDrawn="1"/>
          </p:nvSpPr>
          <p:spPr bwMode="auto">
            <a:xfrm>
              <a:off x="6541" y="2303"/>
              <a:ext cx="332" cy="426"/>
            </a:xfrm>
            <a:custGeom>
              <a:avLst/>
              <a:gdLst>
                <a:gd name="T0" fmla="*/ 0 w 150"/>
                <a:gd name="T1" fmla="*/ 66 h 192"/>
                <a:gd name="T2" fmla="*/ 69 w 150"/>
                <a:gd name="T3" fmla="*/ 0 h 192"/>
                <a:gd name="T4" fmla="*/ 81 w 150"/>
                <a:gd name="T5" fmla="*/ 0 h 192"/>
                <a:gd name="T6" fmla="*/ 150 w 150"/>
                <a:gd name="T7" fmla="*/ 66 h 192"/>
                <a:gd name="T8" fmla="*/ 150 w 150"/>
                <a:gd name="T9" fmla="*/ 127 h 192"/>
                <a:gd name="T10" fmla="*/ 81 w 150"/>
                <a:gd name="T11" fmla="*/ 192 h 192"/>
                <a:gd name="T12" fmla="*/ 69 w 150"/>
                <a:gd name="T13" fmla="*/ 192 h 192"/>
                <a:gd name="T14" fmla="*/ 0 w 150"/>
                <a:gd name="T15" fmla="*/ 127 h 192"/>
                <a:gd name="T16" fmla="*/ 0 w 150"/>
                <a:gd name="T17" fmla="*/ 66 h 192"/>
                <a:gd name="T18" fmla="*/ 40 w 150"/>
                <a:gd name="T19" fmla="*/ 126 h 192"/>
                <a:gd name="T20" fmla="*/ 75 w 150"/>
                <a:gd name="T21" fmla="*/ 158 h 192"/>
                <a:gd name="T22" fmla="*/ 110 w 150"/>
                <a:gd name="T23" fmla="*/ 126 h 192"/>
                <a:gd name="T24" fmla="*/ 110 w 150"/>
                <a:gd name="T25" fmla="*/ 67 h 192"/>
                <a:gd name="T26" fmla="*/ 75 w 150"/>
                <a:gd name="T27" fmla="*/ 34 h 192"/>
                <a:gd name="T28" fmla="*/ 40 w 150"/>
                <a:gd name="T29" fmla="*/ 67 h 192"/>
                <a:gd name="T30" fmla="*/ 40 w 150"/>
                <a:gd name="T31"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92">
                  <a:moveTo>
                    <a:pt x="0" y="66"/>
                  </a:moveTo>
                  <a:cubicBezTo>
                    <a:pt x="0" y="30"/>
                    <a:pt x="24" y="0"/>
                    <a:pt x="69" y="0"/>
                  </a:cubicBezTo>
                  <a:cubicBezTo>
                    <a:pt x="81" y="0"/>
                    <a:pt x="81" y="0"/>
                    <a:pt x="81" y="0"/>
                  </a:cubicBezTo>
                  <a:cubicBezTo>
                    <a:pt x="126" y="0"/>
                    <a:pt x="150" y="30"/>
                    <a:pt x="150" y="66"/>
                  </a:cubicBezTo>
                  <a:cubicBezTo>
                    <a:pt x="150" y="127"/>
                    <a:pt x="150" y="127"/>
                    <a:pt x="150" y="127"/>
                  </a:cubicBezTo>
                  <a:cubicBezTo>
                    <a:pt x="150" y="162"/>
                    <a:pt x="126" y="192"/>
                    <a:pt x="81" y="192"/>
                  </a:cubicBezTo>
                  <a:cubicBezTo>
                    <a:pt x="69" y="192"/>
                    <a:pt x="69" y="192"/>
                    <a:pt x="69" y="192"/>
                  </a:cubicBezTo>
                  <a:cubicBezTo>
                    <a:pt x="24" y="192"/>
                    <a:pt x="0" y="162"/>
                    <a:pt x="0" y="127"/>
                  </a:cubicBezTo>
                  <a:lnTo>
                    <a:pt x="0" y="66"/>
                  </a:lnTo>
                  <a:close/>
                  <a:moveTo>
                    <a:pt x="40" y="126"/>
                  </a:moveTo>
                  <a:cubicBezTo>
                    <a:pt x="40" y="147"/>
                    <a:pt x="53" y="158"/>
                    <a:pt x="75" y="158"/>
                  </a:cubicBezTo>
                  <a:cubicBezTo>
                    <a:pt x="97" y="158"/>
                    <a:pt x="110" y="147"/>
                    <a:pt x="110" y="126"/>
                  </a:cubicBezTo>
                  <a:cubicBezTo>
                    <a:pt x="110" y="67"/>
                    <a:pt x="110" y="67"/>
                    <a:pt x="110" y="67"/>
                  </a:cubicBezTo>
                  <a:cubicBezTo>
                    <a:pt x="110" y="46"/>
                    <a:pt x="97" y="34"/>
                    <a:pt x="75" y="34"/>
                  </a:cubicBezTo>
                  <a:cubicBezTo>
                    <a:pt x="53" y="34"/>
                    <a:pt x="40" y="46"/>
                    <a:pt x="40" y="67"/>
                  </a:cubicBezTo>
                  <a:lnTo>
                    <a:pt x="4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37">
              <a:extLst>
                <a:ext uri="{FF2B5EF4-FFF2-40B4-BE49-F238E27FC236}">
                  <a16:creationId xmlns:a16="http://schemas.microsoft.com/office/drawing/2014/main" id="{25D2E29A-6029-64EA-1004-233A1F114408}"/>
                </a:ext>
              </a:extLst>
            </p:cNvPr>
            <p:cNvSpPr>
              <a:spLocks/>
            </p:cNvSpPr>
            <p:nvPr userDrawn="1"/>
          </p:nvSpPr>
          <p:spPr bwMode="auto">
            <a:xfrm>
              <a:off x="6968" y="2303"/>
              <a:ext cx="330" cy="417"/>
            </a:xfrm>
            <a:custGeom>
              <a:avLst/>
              <a:gdLst>
                <a:gd name="T0" fmla="*/ 0 w 149"/>
                <a:gd name="T1" fmla="*/ 188 h 188"/>
                <a:gd name="T2" fmla="*/ 0 w 149"/>
                <a:gd name="T3" fmla="*/ 5 h 188"/>
                <a:gd name="T4" fmla="*/ 39 w 149"/>
                <a:gd name="T5" fmla="*/ 5 h 188"/>
                <a:gd name="T6" fmla="*/ 39 w 149"/>
                <a:gd name="T7" fmla="*/ 20 h 188"/>
                <a:gd name="T8" fmla="*/ 91 w 149"/>
                <a:gd name="T9" fmla="*/ 0 h 188"/>
                <a:gd name="T10" fmla="*/ 149 w 149"/>
                <a:gd name="T11" fmla="*/ 59 h 188"/>
                <a:gd name="T12" fmla="*/ 149 w 149"/>
                <a:gd name="T13" fmla="*/ 188 h 188"/>
                <a:gd name="T14" fmla="*/ 109 w 149"/>
                <a:gd name="T15" fmla="*/ 188 h 188"/>
                <a:gd name="T16" fmla="*/ 109 w 149"/>
                <a:gd name="T17" fmla="*/ 63 h 188"/>
                <a:gd name="T18" fmla="*/ 80 w 149"/>
                <a:gd name="T19" fmla="*/ 35 h 188"/>
                <a:gd name="T20" fmla="*/ 40 w 149"/>
                <a:gd name="T21" fmla="*/ 51 h 188"/>
                <a:gd name="T22" fmla="*/ 40 w 149"/>
                <a:gd name="T23" fmla="*/ 188 h 188"/>
                <a:gd name="T24" fmla="*/ 0 w 149"/>
                <a:gd name="T2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8">
                  <a:moveTo>
                    <a:pt x="0" y="188"/>
                  </a:moveTo>
                  <a:cubicBezTo>
                    <a:pt x="0" y="5"/>
                    <a:pt x="0" y="5"/>
                    <a:pt x="0" y="5"/>
                  </a:cubicBezTo>
                  <a:cubicBezTo>
                    <a:pt x="39" y="5"/>
                    <a:pt x="39" y="5"/>
                    <a:pt x="39" y="5"/>
                  </a:cubicBezTo>
                  <a:cubicBezTo>
                    <a:pt x="39" y="20"/>
                    <a:pt x="39" y="20"/>
                    <a:pt x="39" y="20"/>
                  </a:cubicBezTo>
                  <a:cubicBezTo>
                    <a:pt x="50" y="9"/>
                    <a:pt x="68" y="0"/>
                    <a:pt x="91" y="0"/>
                  </a:cubicBezTo>
                  <a:cubicBezTo>
                    <a:pt x="126" y="0"/>
                    <a:pt x="149" y="20"/>
                    <a:pt x="149" y="59"/>
                  </a:cubicBezTo>
                  <a:cubicBezTo>
                    <a:pt x="149" y="188"/>
                    <a:pt x="149" y="188"/>
                    <a:pt x="149" y="188"/>
                  </a:cubicBezTo>
                  <a:cubicBezTo>
                    <a:pt x="109" y="188"/>
                    <a:pt x="109" y="188"/>
                    <a:pt x="109" y="188"/>
                  </a:cubicBezTo>
                  <a:cubicBezTo>
                    <a:pt x="109" y="63"/>
                    <a:pt x="109" y="63"/>
                    <a:pt x="109" y="63"/>
                  </a:cubicBezTo>
                  <a:cubicBezTo>
                    <a:pt x="109" y="45"/>
                    <a:pt x="97" y="35"/>
                    <a:pt x="80" y="35"/>
                  </a:cubicBezTo>
                  <a:cubicBezTo>
                    <a:pt x="65" y="35"/>
                    <a:pt x="49" y="43"/>
                    <a:pt x="40" y="51"/>
                  </a:cubicBezTo>
                  <a:cubicBezTo>
                    <a:pt x="40" y="188"/>
                    <a:pt x="40" y="188"/>
                    <a:pt x="40" y="188"/>
                  </a:cubicBezTo>
                  <a:lnTo>
                    <a:pt x="0"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38">
              <a:extLst>
                <a:ext uri="{FF2B5EF4-FFF2-40B4-BE49-F238E27FC236}">
                  <a16:creationId xmlns:a16="http://schemas.microsoft.com/office/drawing/2014/main" id="{E783901B-A8F9-AA40-BED7-487D8425AC6B}"/>
                </a:ext>
              </a:extLst>
            </p:cNvPr>
            <p:cNvSpPr>
              <a:spLocks/>
            </p:cNvSpPr>
            <p:nvPr userDrawn="1"/>
          </p:nvSpPr>
          <p:spPr bwMode="auto">
            <a:xfrm>
              <a:off x="7377" y="2303"/>
              <a:ext cx="305" cy="426"/>
            </a:xfrm>
            <a:custGeom>
              <a:avLst/>
              <a:gdLst>
                <a:gd name="T0" fmla="*/ 133 w 138"/>
                <a:gd name="T1" fmla="*/ 15 h 192"/>
                <a:gd name="T2" fmla="*/ 123 w 138"/>
                <a:gd name="T3" fmla="*/ 48 h 192"/>
                <a:gd name="T4" fmla="*/ 74 w 138"/>
                <a:gd name="T5" fmla="*/ 33 h 192"/>
                <a:gd name="T6" fmla="*/ 44 w 138"/>
                <a:gd name="T7" fmla="*/ 52 h 192"/>
                <a:gd name="T8" fmla="*/ 66 w 138"/>
                <a:gd name="T9" fmla="*/ 74 h 192"/>
                <a:gd name="T10" fmla="*/ 89 w 138"/>
                <a:gd name="T11" fmla="*/ 82 h 192"/>
                <a:gd name="T12" fmla="*/ 138 w 138"/>
                <a:gd name="T13" fmla="*/ 135 h 192"/>
                <a:gd name="T14" fmla="*/ 66 w 138"/>
                <a:gd name="T15" fmla="*/ 192 h 192"/>
                <a:gd name="T16" fmla="*/ 0 w 138"/>
                <a:gd name="T17" fmla="*/ 175 h 192"/>
                <a:gd name="T18" fmla="*/ 10 w 138"/>
                <a:gd name="T19" fmla="*/ 140 h 192"/>
                <a:gd name="T20" fmla="*/ 66 w 138"/>
                <a:gd name="T21" fmla="*/ 159 h 192"/>
                <a:gd name="T22" fmla="*/ 98 w 138"/>
                <a:gd name="T23" fmla="*/ 137 h 192"/>
                <a:gd name="T24" fmla="*/ 73 w 138"/>
                <a:gd name="T25" fmla="*/ 115 h 192"/>
                <a:gd name="T26" fmla="*/ 52 w 138"/>
                <a:gd name="T27" fmla="*/ 107 h 192"/>
                <a:gd name="T28" fmla="*/ 5 w 138"/>
                <a:gd name="T29" fmla="*/ 55 h 192"/>
                <a:gd name="T30" fmla="*/ 73 w 138"/>
                <a:gd name="T31" fmla="*/ 0 h 192"/>
                <a:gd name="T32" fmla="*/ 133 w 138"/>
                <a:gd name="T33" fmla="*/ 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92">
                  <a:moveTo>
                    <a:pt x="133" y="15"/>
                  </a:moveTo>
                  <a:cubicBezTo>
                    <a:pt x="123" y="48"/>
                    <a:pt x="123" y="48"/>
                    <a:pt x="123" y="48"/>
                  </a:cubicBezTo>
                  <a:cubicBezTo>
                    <a:pt x="118" y="44"/>
                    <a:pt x="96" y="33"/>
                    <a:pt x="74" y="33"/>
                  </a:cubicBezTo>
                  <a:cubicBezTo>
                    <a:pt x="58" y="33"/>
                    <a:pt x="44" y="39"/>
                    <a:pt x="44" y="52"/>
                  </a:cubicBezTo>
                  <a:cubicBezTo>
                    <a:pt x="44" y="64"/>
                    <a:pt x="54" y="69"/>
                    <a:pt x="66" y="74"/>
                  </a:cubicBezTo>
                  <a:cubicBezTo>
                    <a:pt x="89" y="82"/>
                    <a:pt x="89" y="82"/>
                    <a:pt x="89" y="82"/>
                  </a:cubicBezTo>
                  <a:cubicBezTo>
                    <a:pt x="115" y="91"/>
                    <a:pt x="138" y="102"/>
                    <a:pt x="138" y="135"/>
                  </a:cubicBezTo>
                  <a:cubicBezTo>
                    <a:pt x="138" y="175"/>
                    <a:pt x="106" y="192"/>
                    <a:pt x="66" y="192"/>
                  </a:cubicBezTo>
                  <a:cubicBezTo>
                    <a:pt x="40" y="192"/>
                    <a:pt x="14" y="185"/>
                    <a:pt x="0" y="175"/>
                  </a:cubicBezTo>
                  <a:cubicBezTo>
                    <a:pt x="10" y="140"/>
                    <a:pt x="10" y="140"/>
                    <a:pt x="10" y="140"/>
                  </a:cubicBezTo>
                  <a:cubicBezTo>
                    <a:pt x="23" y="150"/>
                    <a:pt x="45" y="159"/>
                    <a:pt x="66" y="159"/>
                  </a:cubicBezTo>
                  <a:cubicBezTo>
                    <a:pt x="87" y="159"/>
                    <a:pt x="98" y="151"/>
                    <a:pt x="98" y="137"/>
                  </a:cubicBezTo>
                  <a:cubicBezTo>
                    <a:pt x="98" y="127"/>
                    <a:pt x="90" y="122"/>
                    <a:pt x="73" y="115"/>
                  </a:cubicBezTo>
                  <a:cubicBezTo>
                    <a:pt x="52" y="107"/>
                    <a:pt x="52" y="107"/>
                    <a:pt x="52" y="107"/>
                  </a:cubicBezTo>
                  <a:cubicBezTo>
                    <a:pt x="29" y="100"/>
                    <a:pt x="5" y="88"/>
                    <a:pt x="5" y="55"/>
                  </a:cubicBezTo>
                  <a:cubicBezTo>
                    <a:pt x="5" y="19"/>
                    <a:pt x="33" y="0"/>
                    <a:pt x="73" y="0"/>
                  </a:cubicBezTo>
                  <a:cubicBezTo>
                    <a:pt x="97" y="0"/>
                    <a:pt x="121" y="8"/>
                    <a:pt x="13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39">
              <a:extLst>
                <a:ext uri="{FF2B5EF4-FFF2-40B4-BE49-F238E27FC236}">
                  <a16:creationId xmlns:a16="http://schemas.microsoft.com/office/drawing/2014/main" id="{8639830D-7B6F-3AEE-F992-8664EBFDF651}"/>
                </a:ext>
              </a:extLst>
            </p:cNvPr>
            <p:cNvSpPr>
              <a:spLocks/>
            </p:cNvSpPr>
            <p:nvPr userDrawn="1"/>
          </p:nvSpPr>
          <p:spPr bwMode="auto">
            <a:xfrm>
              <a:off x="-2" y="2166"/>
              <a:ext cx="586" cy="665"/>
            </a:xfrm>
            <a:custGeom>
              <a:avLst/>
              <a:gdLst>
                <a:gd name="T0" fmla="*/ 2 w 265"/>
                <a:gd name="T1" fmla="*/ 0 h 300"/>
                <a:gd name="T2" fmla="*/ 2 w 265"/>
                <a:gd name="T3" fmla="*/ 100 h 300"/>
                <a:gd name="T4" fmla="*/ 2 w 265"/>
                <a:gd name="T5" fmla="*/ 100 h 300"/>
                <a:gd name="T6" fmla="*/ 54 w 265"/>
                <a:gd name="T7" fmla="*/ 232 h 300"/>
                <a:gd name="T8" fmla="*/ 265 w 265"/>
                <a:gd name="T9" fmla="*/ 264 h 300"/>
                <a:gd name="T10" fmla="*/ 2 w 265"/>
                <a:gd name="T11" fmla="*/ 0 h 300"/>
              </a:gdLst>
              <a:ahLst/>
              <a:cxnLst>
                <a:cxn ang="0">
                  <a:pos x="T0" y="T1"/>
                </a:cxn>
                <a:cxn ang="0">
                  <a:pos x="T2" y="T3"/>
                </a:cxn>
                <a:cxn ang="0">
                  <a:pos x="T4" y="T5"/>
                </a:cxn>
                <a:cxn ang="0">
                  <a:pos x="T6" y="T7"/>
                </a:cxn>
                <a:cxn ang="0">
                  <a:pos x="T8" y="T9"/>
                </a:cxn>
                <a:cxn ang="0">
                  <a:pos x="T10" y="T11"/>
                </a:cxn>
              </a:cxnLst>
              <a:rect l="0" t="0" r="r" b="b"/>
              <a:pathLst>
                <a:path w="265" h="300">
                  <a:moveTo>
                    <a:pt x="2" y="0"/>
                  </a:moveTo>
                  <a:cubicBezTo>
                    <a:pt x="2" y="100"/>
                    <a:pt x="2" y="100"/>
                    <a:pt x="2" y="100"/>
                  </a:cubicBezTo>
                  <a:cubicBezTo>
                    <a:pt x="2" y="100"/>
                    <a:pt x="2" y="100"/>
                    <a:pt x="2" y="100"/>
                  </a:cubicBezTo>
                  <a:cubicBezTo>
                    <a:pt x="0" y="148"/>
                    <a:pt x="18" y="196"/>
                    <a:pt x="54" y="232"/>
                  </a:cubicBezTo>
                  <a:cubicBezTo>
                    <a:pt x="111" y="289"/>
                    <a:pt x="197" y="300"/>
                    <a:pt x="265" y="264"/>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40">
              <a:extLst>
                <a:ext uri="{FF2B5EF4-FFF2-40B4-BE49-F238E27FC236}">
                  <a16:creationId xmlns:a16="http://schemas.microsoft.com/office/drawing/2014/main" id="{3F6D07AE-0CC9-CC8C-AC66-EBB225E6FF80}"/>
                </a:ext>
              </a:extLst>
            </p:cNvPr>
            <p:cNvSpPr>
              <a:spLocks/>
            </p:cNvSpPr>
            <p:nvPr userDrawn="1"/>
          </p:nvSpPr>
          <p:spPr bwMode="auto">
            <a:xfrm>
              <a:off x="-4" y="1429"/>
              <a:ext cx="844" cy="1251"/>
            </a:xfrm>
            <a:custGeom>
              <a:avLst/>
              <a:gdLst>
                <a:gd name="T0" fmla="*/ 312 w 382"/>
                <a:gd name="T1" fmla="*/ 310 h 564"/>
                <a:gd name="T2" fmla="*/ 2 w 382"/>
                <a:gd name="T3" fmla="*/ 0 h 564"/>
                <a:gd name="T4" fmla="*/ 2 w 382"/>
                <a:gd name="T5" fmla="*/ 175 h 564"/>
                <a:gd name="T6" fmla="*/ 2 w 382"/>
                <a:gd name="T7" fmla="*/ 175 h 564"/>
                <a:gd name="T8" fmla="*/ 54 w 382"/>
                <a:gd name="T9" fmla="*/ 307 h 564"/>
                <a:gd name="T10" fmla="*/ 312 w 382"/>
                <a:gd name="T11" fmla="*/ 564 h 564"/>
                <a:gd name="T12" fmla="*/ 312 w 382"/>
                <a:gd name="T13" fmla="*/ 310 h 564"/>
              </a:gdLst>
              <a:ahLst/>
              <a:cxnLst>
                <a:cxn ang="0">
                  <a:pos x="T0" y="T1"/>
                </a:cxn>
                <a:cxn ang="0">
                  <a:pos x="T2" y="T3"/>
                </a:cxn>
                <a:cxn ang="0">
                  <a:pos x="T4" y="T5"/>
                </a:cxn>
                <a:cxn ang="0">
                  <a:pos x="T6" y="T7"/>
                </a:cxn>
                <a:cxn ang="0">
                  <a:pos x="T8" y="T9"/>
                </a:cxn>
                <a:cxn ang="0">
                  <a:pos x="T10" y="T11"/>
                </a:cxn>
                <a:cxn ang="0">
                  <a:pos x="T12" y="T13"/>
                </a:cxn>
              </a:cxnLst>
              <a:rect l="0" t="0" r="r" b="b"/>
              <a:pathLst>
                <a:path w="382" h="564">
                  <a:moveTo>
                    <a:pt x="312" y="310"/>
                  </a:moveTo>
                  <a:cubicBezTo>
                    <a:pt x="2" y="0"/>
                    <a:pt x="2" y="0"/>
                    <a:pt x="2" y="0"/>
                  </a:cubicBezTo>
                  <a:cubicBezTo>
                    <a:pt x="2" y="175"/>
                    <a:pt x="2" y="175"/>
                    <a:pt x="2" y="175"/>
                  </a:cubicBezTo>
                  <a:cubicBezTo>
                    <a:pt x="2" y="175"/>
                    <a:pt x="2" y="175"/>
                    <a:pt x="2" y="175"/>
                  </a:cubicBezTo>
                  <a:cubicBezTo>
                    <a:pt x="0" y="222"/>
                    <a:pt x="18" y="270"/>
                    <a:pt x="54" y="307"/>
                  </a:cubicBezTo>
                  <a:cubicBezTo>
                    <a:pt x="312" y="564"/>
                    <a:pt x="312" y="564"/>
                    <a:pt x="312" y="564"/>
                  </a:cubicBezTo>
                  <a:cubicBezTo>
                    <a:pt x="382" y="494"/>
                    <a:pt x="382" y="380"/>
                    <a:pt x="312" y="3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41">
              <a:extLst>
                <a:ext uri="{FF2B5EF4-FFF2-40B4-BE49-F238E27FC236}">
                  <a16:creationId xmlns:a16="http://schemas.microsoft.com/office/drawing/2014/main" id="{78E8E05D-151A-35FD-B89D-3CE00BB0C6DF}"/>
                </a:ext>
              </a:extLst>
            </p:cNvPr>
            <p:cNvSpPr>
              <a:spLocks/>
            </p:cNvSpPr>
            <p:nvPr userDrawn="1"/>
          </p:nvSpPr>
          <p:spPr bwMode="auto">
            <a:xfrm>
              <a:off x="292" y="1553"/>
              <a:ext cx="506" cy="508"/>
            </a:xfrm>
            <a:custGeom>
              <a:avLst/>
              <a:gdLst>
                <a:gd name="T0" fmla="*/ 229 w 229"/>
                <a:gd name="T1" fmla="*/ 127 h 229"/>
                <a:gd name="T2" fmla="*/ 97 w 229"/>
                <a:gd name="T3" fmla="*/ 0 h 229"/>
                <a:gd name="T4" fmla="*/ 0 w 229"/>
                <a:gd name="T5" fmla="*/ 0 h 229"/>
                <a:gd name="T6" fmla="*/ 229 w 229"/>
                <a:gd name="T7" fmla="*/ 229 h 229"/>
                <a:gd name="T8" fmla="*/ 229 w 229"/>
                <a:gd name="T9" fmla="*/ 127 h 229"/>
              </a:gdLst>
              <a:ahLst/>
              <a:cxnLst>
                <a:cxn ang="0">
                  <a:pos x="T0" y="T1"/>
                </a:cxn>
                <a:cxn ang="0">
                  <a:pos x="T2" y="T3"/>
                </a:cxn>
                <a:cxn ang="0">
                  <a:pos x="T4" y="T5"/>
                </a:cxn>
                <a:cxn ang="0">
                  <a:pos x="T6" y="T7"/>
                </a:cxn>
                <a:cxn ang="0">
                  <a:pos x="T8" y="T9"/>
                </a:cxn>
              </a:cxnLst>
              <a:rect l="0" t="0" r="r" b="b"/>
              <a:pathLst>
                <a:path w="229" h="229">
                  <a:moveTo>
                    <a:pt x="229" y="127"/>
                  </a:moveTo>
                  <a:cubicBezTo>
                    <a:pt x="226" y="56"/>
                    <a:pt x="168" y="0"/>
                    <a:pt x="97" y="0"/>
                  </a:cubicBezTo>
                  <a:cubicBezTo>
                    <a:pt x="0" y="0"/>
                    <a:pt x="0" y="0"/>
                    <a:pt x="0" y="0"/>
                  </a:cubicBezTo>
                  <a:cubicBezTo>
                    <a:pt x="229" y="229"/>
                    <a:pt x="229" y="229"/>
                    <a:pt x="229" y="229"/>
                  </a:cubicBezTo>
                  <a:lnTo>
                    <a:pt x="2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883303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3B0F42B-D6F7-3B4D-1847-ED64EFCC28C7}"/>
              </a:ext>
            </a:extLst>
          </p:cNvPr>
          <p:cNvSpPr>
            <a:spLocks noGrp="1"/>
          </p:cNvSpPr>
          <p:nvPr>
            <p:ph type="body" sz="half" idx="2"/>
          </p:nvPr>
        </p:nvSpPr>
        <p:spPr>
          <a:xfrm>
            <a:off x="200415" y="689235"/>
            <a:ext cx="10024240" cy="5875468"/>
          </a:xfrm>
        </p:spPr>
        <p:txBody>
          <a:bodyPr vert="horz" lIns="91440" tIns="45720" rIns="91440" bIns="45720" rtlCol="0">
            <a:normAutofit/>
          </a:bodyPr>
          <a:lstStyle/>
          <a:p>
            <a:pPr marL="228600" indent="-228600">
              <a:buFont typeface="Wingdings" panose="05000000000000000000" pitchFamily="2" charset="2"/>
              <a:buChar char="Ø"/>
            </a:pPr>
            <a:r>
              <a:rPr lang="en-AU" sz="1700" b="1" dirty="0">
                <a:solidFill>
                  <a:srgbClr val="014678"/>
                </a:solidFill>
                <a:latin typeface="Arial" panose="020B0604020202020204" pitchFamily="34" charset="0"/>
                <a:cs typeface="Arial" panose="020B0604020202020204" pitchFamily="34" charset="0"/>
              </a:rPr>
              <a:t>Quarantine post-examination </a:t>
            </a:r>
          </a:p>
          <a:p>
            <a:r>
              <a:rPr lang="en-US" sz="180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Depending on your position in the segment’s rotation of candidates, you may be required to remain in a quarantine area until the last rotation of candidates begins the examination.</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Water</a:t>
            </a:r>
            <a:r>
              <a:rPr lang="en-US" sz="180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and biscuits are provided in the pre and post examination areas, but you are welcome to bring your own food should you wish.</a:t>
            </a:r>
            <a:endParaRPr lang="en-US" sz="1800" dirty="0">
              <a:solidFill>
                <a:srgbClr val="000000"/>
              </a:solidFill>
              <a:latin typeface="Wingdings" panose="05000000000000000000" pitchFamily="2" charset="2"/>
            </a:endParaRPr>
          </a:p>
          <a:p>
            <a:pPr marL="285750" indent="-285750">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Y</a:t>
            </a:r>
            <a:r>
              <a:rPr lang="en-US" sz="1800" b="0" i="0" u="none" strike="noStrike" baseline="0" dirty="0">
                <a:solidFill>
                  <a:srgbClr val="000000"/>
                </a:solidFill>
                <a:latin typeface="Arial" panose="020B0604020202020204" pitchFamily="34" charset="0"/>
              </a:rPr>
              <a:t>ou not have access to electronic devices/watches during the quarantine period.</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If you need to use the bathroom during this time, you will be escorted by a marshal.</a:t>
            </a:r>
          </a:p>
          <a:p>
            <a:endParaRPr lang="en-US" sz="1800" b="0" i="0" u="none" strike="noStrike" baseline="0" dirty="0">
              <a:solidFill>
                <a:srgbClr val="000000"/>
              </a:solidFill>
              <a:latin typeface="Arial" panose="020B0604020202020204" pitchFamily="34" charset="0"/>
            </a:endParaRPr>
          </a:p>
          <a:p>
            <a:endParaRPr lang="en-US" sz="1800" dirty="0">
              <a:solidFill>
                <a:srgbClr val="000000"/>
              </a:solidFill>
              <a:latin typeface="Arial" panose="020B0604020202020204" pitchFamily="34" charset="0"/>
            </a:endParaRPr>
          </a:p>
          <a:p>
            <a:endParaRPr lang="en-US" sz="1800" dirty="0">
              <a:solidFill>
                <a:srgbClr val="000000"/>
              </a:solidFill>
              <a:latin typeface="Arial" panose="020B0604020202020204" pitchFamily="34" charset="0"/>
            </a:endParaRPr>
          </a:p>
          <a:p>
            <a:pPr marL="285750" indent="-285750">
              <a:buFont typeface="Arial" panose="020B0604020202020204" pitchFamily="34" charset="0"/>
              <a:buChar char="•"/>
            </a:pPr>
            <a:endParaRPr lang="en-AU" sz="1800" dirty="0">
              <a:solidFill>
                <a:srgbClr val="000000"/>
              </a:solidFill>
              <a:latin typeface="Arial" panose="020B0604020202020204" pitchFamily="34" charset="0"/>
            </a:endParaRPr>
          </a:p>
          <a:p>
            <a:endParaRPr lang="en-AU" sz="1800" b="0" i="0" u="none" strike="noStrike" baseline="0" dirty="0">
              <a:solidFill>
                <a:srgbClr val="000000"/>
              </a:solidFill>
              <a:latin typeface="Wingdings" panose="05000000000000000000" pitchFamily="2" charset="2"/>
            </a:endParaRPr>
          </a:p>
          <a:p>
            <a:pPr marL="998538" marR="0" lvl="2" algn="l" defTabSz="914400" rtl="0" eaLnBrk="1" fontAlgn="auto" latinLnBrk="0" hangingPunct="1">
              <a:lnSpc>
                <a:spcPct val="150000"/>
              </a:lnSpc>
              <a:spcBef>
                <a:spcPts val="500"/>
              </a:spcBef>
              <a:spcAft>
                <a:spcPts val="0"/>
              </a:spcAft>
              <a:buClrTx/>
              <a:buSzTx/>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34461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grpSp>
        <p:nvGrpSpPr>
          <p:cNvPr id="26" name="Group 25">
            <a:extLst>
              <a:ext uri="{FF2B5EF4-FFF2-40B4-BE49-F238E27FC236}">
                <a16:creationId xmlns:a16="http://schemas.microsoft.com/office/drawing/2014/main" id="{C83B3A72-FCC6-0911-3DDF-BEC35931BDBA}"/>
              </a:ext>
            </a:extLst>
          </p:cNvPr>
          <p:cNvGrpSpPr/>
          <p:nvPr/>
        </p:nvGrpSpPr>
        <p:grpSpPr>
          <a:xfrm>
            <a:off x="10368792" y="5511566"/>
            <a:ext cx="1622793" cy="1277551"/>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A1715AF3-A93C-C86B-9290-BB2E4E050C58}"/>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1BB34EDA-9EC5-CA66-2FB0-02291764DF89}"/>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graphicFrame>
        <p:nvGraphicFramePr>
          <p:cNvPr id="2" name="Table 1">
            <a:extLst>
              <a:ext uri="{FF2B5EF4-FFF2-40B4-BE49-F238E27FC236}">
                <a16:creationId xmlns:a16="http://schemas.microsoft.com/office/drawing/2014/main" id="{398B6C8D-CB68-D79B-0450-C84557399B02}"/>
              </a:ext>
            </a:extLst>
          </p:cNvPr>
          <p:cNvGraphicFramePr>
            <a:graphicFrameLocks noGrp="1"/>
          </p:cNvGraphicFramePr>
          <p:nvPr/>
        </p:nvGraphicFramePr>
        <p:xfrm>
          <a:off x="69456" y="110114"/>
          <a:ext cx="5794801" cy="579120"/>
        </p:xfrm>
        <a:graphic>
          <a:graphicData uri="http://schemas.openxmlformats.org/drawingml/2006/table">
            <a:tbl>
              <a:tblPr firstRow="1" bandRow="1">
                <a:tableStyleId>{5C22544A-7EE6-4342-B048-85BDC9FD1C3A}</a:tableStyleId>
              </a:tblPr>
              <a:tblGrid>
                <a:gridCol w="884555">
                  <a:extLst>
                    <a:ext uri="{9D8B030D-6E8A-4147-A177-3AD203B41FA5}">
                      <a16:colId xmlns:a16="http://schemas.microsoft.com/office/drawing/2014/main" val="2181948408"/>
                    </a:ext>
                  </a:extLst>
                </a:gridCol>
                <a:gridCol w="4910246">
                  <a:extLst>
                    <a:ext uri="{9D8B030D-6E8A-4147-A177-3AD203B41FA5}">
                      <a16:colId xmlns:a16="http://schemas.microsoft.com/office/drawing/2014/main" val="4070470771"/>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800" b="0" kern="1200" dirty="0">
                          <a:solidFill>
                            <a:srgbClr val="164579"/>
                          </a:solidFill>
                          <a:latin typeface="Arial" panose="020B0604020202020204" pitchFamily="34" charset="0"/>
                          <a:ea typeface="+mn-ea"/>
                          <a:cs typeface="Arial" panose="020B0604020202020204" pitchFamily="34" charset="0"/>
                        </a:rPr>
                        <a:t>Clinical/Viva Examination</a:t>
                      </a:r>
                      <a:endParaRPr lang="en-AU" sz="1800" b="0" kern="1200" dirty="0">
                        <a:solidFill>
                          <a:srgbClr val="164579"/>
                        </a:solidFill>
                        <a:latin typeface="Arial" panose="020B0604020202020204" pitchFamily="34" charset="0"/>
                        <a:ea typeface="+mn-ea"/>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479189"/>
                  </a:ext>
                </a:extLst>
              </a:tr>
            </a:tbl>
          </a:graphicData>
        </a:graphic>
      </p:graphicFrame>
    </p:spTree>
    <p:extLst>
      <p:ext uri="{BB962C8B-B14F-4D97-AF65-F5344CB8AC3E}">
        <p14:creationId xmlns:p14="http://schemas.microsoft.com/office/powerpoint/2010/main" val="56562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3B0F42B-D6F7-3B4D-1847-ED64EFCC28C7}"/>
              </a:ext>
            </a:extLst>
          </p:cNvPr>
          <p:cNvSpPr>
            <a:spLocks noGrp="1"/>
          </p:cNvSpPr>
          <p:nvPr>
            <p:ph type="body" sz="half" idx="2"/>
          </p:nvPr>
        </p:nvSpPr>
        <p:spPr>
          <a:xfrm>
            <a:off x="0" y="689234"/>
            <a:ext cx="10024240" cy="6298831"/>
          </a:xfrm>
        </p:spPr>
        <p:txBody>
          <a:bodyPr vert="horz" lIns="91440" tIns="45720" rIns="91440" bIns="45720" rtlCol="0">
            <a:normAutofit lnSpcReduction="10000"/>
          </a:bodyPr>
          <a:lstStyle/>
          <a:p>
            <a:pPr marL="228600" indent="-228600">
              <a:buFont typeface="Wingdings" panose="05000000000000000000" pitchFamily="2" charset="2"/>
              <a:buChar char="Ø"/>
            </a:pPr>
            <a:r>
              <a:rPr lang="en-AU" sz="1700" b="1" dirty="0">
                <a:solidFill>
                  <a:srgbClr val="014678"/>
                </a:solidFill>
                <a:latin typeface="Arial" panose="020B0604020202020204" pitchFamily="34" charset="0"/>
                <a:cs typeface="Arial" panose="020B0604020202020204" pitchFamily="34" charset="0"/>
              </a:rPr>
              <a:t>Observers </a:t>
            </a:r>
          </a:p>
          <a:p>
            <a:pPr marL="285750" indent="-285750">
              <a:buFont typeface="Arial" panose="020B0604020202020204" pitchFamily="34" charset="0"/>
              <a:buChar char="•"/>
            </a:pPr>
            <a:r>
              <a:rPr lang="en-US" sz="1800" dirty="0">
                <a:solidFill>
                  <a:srgbClr val="000000"/>
                </a:solidFill>
                <a:latin typeface="Arial" panose="020B0604020202020204" pitchFamily="34" charset="0"/>
              </a:rPr>
              <a:t>You may have an observer in the examination room during the examination. An observer may be: </a:t>
            </a:r>
          </a:p>
          <a:p>
            <a:pPr marL="1200150" lvl="2" indent="-285750">
              <a:buFont typeface="Wingdings" panose="05000000000000000000" pitchFamily="2" charset="2"/>
              <a:buChar char="Ø"/>
            </a:pPr>
            <a:r>
              <a:rPr lang="en-US" sz="1800" dirty="0">
                <a:solidFill>
                  <a:srgbClr val="000000"/>
                </a:solidFill>
                <a:latin typeface="Arial" panose="020B0604020202020204" pitchFamily="34" charset="0"/>
              </a:rPr>
              <a:t>A Court of Examiners Executive member or a Senior Examiner; </a:t>
            </a:r>
          </a:p>
          <a:p>
            <a:pPr marL="1200150" lvl="2" indent="-285750">
              <a:buFont typeface="Wingdings" panose="05000000000000000000" pitchFamily="2" charset="2"/>
              <a:buChar char="Ø"/>
            </a:pPr>
            <a:r>
              <a:rPr lang="en-US" sz="1800" dirty="0">
                <a:solidFill>
                  <a:srgbClr val="000000"/>
                </a:solidFill>
                <a:latin typeface="Arial" panose="020B0604020202020204" pitchFamily="34" charset="0"/>
              </a:rPr>
              <a:t>A newly appointed examiner; </a:t>
            </a:r>
          </a:p>
          <a:p>
            <a:pPr marL="1200150" lvl="2" indent="-285750">
              <a:buFont typeface="Wingdings" panose="05000000000000000000" pitchFamily="2" charset="2"/>
              <a:buChar char="Ø"/>
            </a:pPr>
            <a:r>
              <a:rPr lang="en-US" sz="1800" dirty="0">
                <a:solidFill>
                  <a:srgbClr val="000000"/>
                </a:solidFill>
                <a:latin typeface="Arial" panose="020B0604020202020204" pitchFamily="34" charset="0"/>
              </a:rPr>
              <a:t>An examiner from another specialty or a Fellow of RACS;</a:t>
            </a:r>
          </a:p>
          <a:p>
            <a:pPr marL="1200150" lvl="2" indent="-285750">
              <a:buFont typeface="Wingdings" panose="05000000000000000000" pitchFamily="2" charset="2"/>
              <a:buChar char="Ø"/>
            </a:pPr>
            <a:r>
              <a:rPr lang="en-US" sz="1800" dirty="0">
                <a:solidFill>
                  <a:srgbClr val="000000"/>
                </a:solidFill>
                <a:latin typeface="Arial" panose="020B0604020202020204" pitchFamily="34" charset="0"/>
              </a:rPr>
              <a:t>Other observers as appointed by the Chair of the Court of Examiners, or</a:t>
            </a:r>
          </a:p>
          <a:p>
            <a:pPr marL="1200150" lvl="2" indent="-285750">
              <a:buFont typeface="Wingdings" panose="05000000000000000000" pitchFamily="2" charset="2"/>
              <a:buChar char="Ø"/>
            </a:pPr>
            <a:r>
              <a:rPr lang="en-AU" sz="1800" dirty="0">
                <a:solidFill>
                  <a:srgbClr val="000000"/>
                </a:solidFill>
                <a:latin typeface="Arial" panose="020B0604020202020204" pitchFamily="34" charset="0"/>
              </a:rPr>
              <a:t>A representative from training board/committee, i.e., supervisor, Chair etc…</a:t>
            </a:r>
          </a:p>
          <a:p>
            <a:pPr marL="285750" indent="-285750">
              <a:buFont typeface="Arial" panose="020B0604020202020204" pitchFamily="34" charset="0"/>
              <a:buChar char="•"/>
            </a:pPr>
            <a:r>
              <a:rPr lang="en-US" sz="1800" dirty="0">
                <a:solidFill>
                  <a:srgbClr val="000000"/>
                </a:solidFill>
                <a:latin typeface="Arial" panose="020B0604020202020204" pitchFamily="34" charset="0"/>
              </a:rPr>
              <a:t>The new examiners attend for training and other observers to ensure the reliability, validity and fairness of the examination process. </a:t>
            </a:r>
          </a:p>
          <a:p>
            <a:pPr marL="285750" indent="-285750">
              <a:buFont typeface="Arial" panose="020B0604020202020204" pitchFamily="34" charset="0"/>
              <a:buChar char="•"/>
            </a:pPr>
            <a:r>
              <a:rPr lang="en-US" sz="1800" dirty="0">
                <a:solidFill>
                  <a:srgbClr val="000000"/>
                </a:solidFill>
                <a:latin typeface="Arial" panose="020B0604020202020204" pitchFamily="34" charset="0"/>
              </a:rPr>
              <a:t>Observers do not have any input into the candidate’s assessment or mark for the segment.</a:t>
            </a:r>
            <a:endParaRPr lang="en-AU" sz="1800" dirty="0">
              <a:solidFill>
                <a:srgbClr val="000000"/>
              </a:solidFill>
              <a:latin typeface="Wingdings" panose="05000000000000000000" pitchFamily="2" charset="2"/>
            </a:endParaRPr>
          </a:p>
          <a:p>
            <a:pPr marL="285750" indent="-285750">
              <a:buFont typeface="Arial" panose="020B0604020202020204" pitchFamily="34" charset="0"/>
              <a:buChar char="•"/>
            </a:pPr>
            <a:endParaRPr lang="en-AU" sz="1800" dirty="0">
              <a:solidFill>
                <a:srgbClr val="000000"/>
              </a:solidFill>
              <a:latin typeface="Arial" panose="020B0604020202020204" pitchFamily="34" charset="0"/>
            </a:endParaRPr>
          </a:p>
          <a:p>
            <a:pPr marL="228600" indent="-228600">
              <a:buFont typeface="Wingdings" panose="05000000000000000000" pitchFamily="2" charset="2"/>
              <a:buChar char="Ø"/>
            </a:pPr>
            <a:r>
              <a:rPr lang="en-AU" sz="1700" b="1" dirty="0">
                <a:solidFill>
                  <a:srgbClr val="014678"/>
                </a:solidFill>
                <a:latin typeface="Arial" panose="020B0604020202020204" pitchFamily="34" charset="0"/>
                <a:cs typeface="Arial" panose="020B0604020202020204" pitchFamily="34" charset="0"/>
              </a:rPr>
              <a:t>Conflict of Interest </a:t>
            </a:r>
          </a:p>
          <a:p>
            <a:pPr marL="285750" indent="-285750" algn="l" fontAlgn="base">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As a rule of thumb, a conflict of interest may exist where a candidate has worked with an examiner or has maintained a correspondence or other contact over an extended period.</a:t>
            </a:r>
          </a:p>
          <a:p>
            <a:pPr marL="285750" indent="-285750" algn="l" fontAlgn="base">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There are a range of circumstances that can lead to a conflict of interest and potentially compromise the independence of the examination, in fact or in perception.</a:t>
            </a:r>
          </a:p>
          <a:p>
            <a:pPr marL="285750" indent="-285750" algn="l" fontAlgn="base">
              <a:buFont typeface="Arial" panose="020B0604020202020204" pitchFamily="34" charset="0"/>
              <a:buChar char="•"/>
            </a:pPr>
            <a:r>
              <a:rPr lang="en-US" sz="1800" b="0" i="0" dirty="0">
                <a:effectLst/>
                <a:latin typeface="Arial" panose="020B0604020202020204" pitchFamily="34" charset="0"/>
                <a:cs typeface="Arial" panose="020B0604020202020204" pitchFamily="34" charset="0"/>
              </a:rPr>
              <a:t>Candidates are advised to check the list of examiners on the college website regarding any potential conflicts of interest they may have with examiners of both the written and clinical/viva components of the Fellowship Exam.</a:t>
            </a:r>
          </a:p>
          <a:p>
            <a:endParaRPr lang="en-AU" sz="1800" b="0" i="0" u="none" strike="noStrike" baseline="0" dirty="0">
              <a:solidFill>
                <a:srgbClr val="000000"/>
              </a:solidFill>
              <a:latin typeface="Wingdings" panose="05000000000000000000" pitchFamily="2" charset="2"/>
            </a:endParaRPr>
          </a:p>
          <a:p>
            <a:pPr marL="134461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grpSp>
        <p:nvGrpSpPr>
          <p:cNvPr id="26" name="Group 25">
            <a:extLst>
              <a:ext uri="{FF2B5EF4-FFF2-40B4-BE49-F238E27FC236}">
                <a16:creationId xmlns:a16="http://schemas.microsoft.com/office/drawing/2014/main" id="{C83B3A72-FCC6-0911-3DDF-BEC35931BDBA}"/>
              </a:ext>
            </a:extLst>
          </p:cNvPr>
          <p:cNvGrpSpPr/>
          <p:nvPr/>
        </p:nvGrpSpPr>
        <p:grpSpPr>
          <a:xfrm>
            <a:off x="10368792" y="5511566"/>
            <a:ext cx="1622793" cy="1277551"/>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A1715AF3-A93C-C86B-9290-BB2E4E050C58}"/>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1BB34EDA-9EC5-CA66-2FB0-02291764DF89}"/>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graphicFrame>
        <p:nvGraphicFramePr>
          <p:cNvPr id="2" name="Table 1">
            <a:extLst>
              <a:ext uri="{FF2B5EF4-FFF2-40B4-BE49-F238E27FC236}">
                <a16:creationId xmlns:a16="http://schemas.microsoft.com/office/drawing/2014/main" id="{94466AE9-9967-7173-F510-3600D24BEBE6}"/>
              </a:ext>
            </a:extLst>
          </p:cNvPr>
          <p:cNvGraphicFramePr>
            <a:graphicFrameLocks noGrp="1"/>
          </p:cNvGraphicFramePr>
          <p:nvPr/>
        </p:nvGraphicFramePr>
        <p:xfrm>
          <a:off x="69456" y="110114"/>
          <a:ext cx="5794801" cy="579120"/>
        </p:xfrm>
        <a:graphic>
          <a:graphicData uri="http://schemas.openxmlformats.org/drawingml/2006/table">
            <a:tbl>
              <a:tblPr firstRow="1" bandRow="1">
                <a:tableStyleId>{5C22544A-7EE6-4342-B048-85BDC9FD1C3A}</a:tableStyleId>
              </a:tblPr>
              <a:tblGrid>
                <a:gridCol w="884555">
                  <a:extLst>
                    <a:ext uri="{9D8B030D-6E8A-4147-A177-3AD203B41FA5}">
                      <a16:colId xmlns:a16="http://schemas.microsoft.com/office/drawing/2014/main" val="2181948408"/>
                    </a:ext>
                  </a:extLst>
                </a:gridCol>
                <a:gridCol w="4910246">
                  <a:extLst>
                    <a:ext uri="{9D8B030D-6E8A-4147-A177-3AD203B41FA5}">
                      <a16:colId xmlns:a16="http://schemas.microsoft.com/office/drawing/2014/main" val="4070470771"/>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800" b="0" kern="1200" dirty="0">
                          <a:solidFill>
                            <a:srgbClr val="164579"/>
                          </a:solidFill>
                          <a:latin typeface="Arial" panose="020B0604020202020204" pitchFamily="34" charset="0"/>
                          <a:ea typeface="+mn-ea"/>
                          <a:cs typeface="Arial" panose="020B0604020202020204" pitchFamily="34" charset="0"/>
                        </a:rPr>
                        <a:t>Clinical/Viva Examination</a:t>
                      </a:r>
                      <a:endParaRPr lang="en-AU" sz="1800" b="0" kern="1200" dirty="0">
                        <a:solidFill>
                          <a:srgbClr val="164579"/>
                        </a:solidFill>
                        <a:latin typeface="Arial" panose="020B0604020202020204" pitchFamily="34" charset="0"/>
                        <a:ea typeface="+mn-ea"/>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479189"/>
                  </a:ext>
                </a:extLst>
              </a:tr>
            </a:tbl>
          </a:graphicData>
        </a:graphic>
      </p:graphicFrame>
    </p:spTree>
    <p:extLst>
      <p:ext uri="{BB962C8B-B14F-4D97-AF65-F5344CB8AC3E}">
        <p14:creationId xmlns:p14="http://schemas.microsoft.com/office/powerpoint/2010/main" val="8345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3B0F42B-D6F7-3B4D-1847-ED64EFCC28C7}"/>
              </a:ext>
            </a:extLst>
          </p:cNvPr>
          <p:cNvSpPr>
            <a:spLocks noGrp="1"/>
          </p:cNvSpPr>
          <p:nvPr>
            <p:ph type="body" sz="half" idx="2"/>
          </p:nvPr>
        </p:nvSpPr>
        <p:spPr>
          <a:xfrm>
            <a:off x="135679" y="745878"/>
            <a:ext cx="10024240" cy="6112122"/>
          </a:xfrm>
        </p:spPr>
        <p:txBody>
          <a:bodyPr vert="horz" lIns="91440" tIns="45720" rIns="91440" bIns="45720" rtlCol="0">
            <a:normAutofit fontScale="77500" lnSpcReduction="20000"/>
          </a:bodyPr>
          <a:lstStyle/>
          <a:p>
            <a:r>
              <a:rPr kumimoji="0" lang="en-US" sz="2300" b="1" i="0" u="none" strike="noStrike" kern="1200" cap="none" spc="0" normalizeH="0" baseline="0" noProof="0" dirty="0">
                <a:ln>
                  <a:noFill/>
                </a:ln>
                <a:solidFill>
                  <a:srgbClr val="014678"/>
                </a:solidFill>
                <a:effectLst/>
                <a:uLnTx/>
                <a:uFillTx/>
                <a:latin typeface="Arial" panose="020B0604020202020204" pitchFamily="34" charset="0"/>
                <a:ea typeface="+mj-ea"/>
                <a:cs typeface="+mj-cs"/>
              </a:rPr>
              <a:t>Q – When will the timetables for the Clinical/Viva be sent?</a:t>
            </a: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A – The </a:t>
            </a:r>
            <a:r>
              <a:rPr lang="en-AU" sz="2300" dirty="0">
                <a:effectLst/>
                <a:latin typeface="Arial" panose="020B0604020202020204" pitchFamily="34" charset="0"/>
                <a:ea typeface="Aptos" panose="020B0004020202020204" pitchFamily="34" charset="0"/>
                <a:cs typeface="Aptos" panose="020B0004020202020204" pitchFamily="34" charset="0"/>
              </a:rPr>
              <a:t>provisional timetable clinical/viva venues for the September will be sent after the written exams</a:t>
            </a:r>
            <a:r>
              <a:rPr lang="en-AU" sz="2300" dirty="0">
                <a:latin typeface="Arial" panose="020B0604020202020204" pitchFamily="34" charset="0"/>
                <a:ea typeface="Aptos" panose="020B0004020202020204" pitchFamily="34" charset="0"/>
                <a:cs typeface="Aptos" panose="020B0004020202020204" pitchFamily="34" charset="0"/>
              </a:rPr>
              <a:t>. </a:t>
            </a:r>
            <a:endParaRPr lang="en-AU" sz="2300" dirty="0">
              <a:effectLst/>
              <a:latin typeface="Aptos" panose="020B0004020202020204" pitchFamily="34" charset="0"/>
              <a:ea typeface="Aptos" panose="020B0004020202020204" pitchFamily="34" charset="0"/>
              <a:cs typeface="Aptos" panose="020B0004020202020204" pitchFamily="34" charset="0"/>
            </a:endParaRPr>
          </a:p>
          <a:p>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r>
              <a:rPr kumimoji="0" lang="en-US" sz="2300" b="1" i="0" u="none" strike="noStrike" kern="1200" cap="none" spc="0" normalizeH="0" baseline="0" noProof="0" dirty="0">
                <a:ln>
                  <a:noFill/>
                </a:ln>
                <a:solidFill>
                  <a:srgbClr val="014678"/>
                </a:solidFill>
                <a:effectLst/>
                <a:uLnTx/>
                <a:uFillTx/>
                <a:latin typeface="Arial" panose="020B0604020202020204" pitchFamily="34" charset="0"/>
                <a:ea typeface="+mj-ea"/>
                <a:cs typeface="+mj-cs"/>
              </a:rPr>
              <a:t>Q – When will  the results be released?</a:t>
            </a: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A -  The results will be released to candidates Monday 22 September 2025.</a:t>
            </a: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r>
              <a:rPr lang="en-US" sz="2300" b="1" dirty="0">
                <a:solidFill>
                  <a:srgbClr val="014678"/>
                </a:solidFill>
                <a:latin typeface="Arial" panose="020B0604020202020204" pitchFamily="34" charset="0"/>
              </a:rPr>
              <a:t>Q – How long is the reading time for the written exams?</a:t>
            </a: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A – There is no reading time, candidates may start as soon as instructed.</a:t>
            </a: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r>
              <a:rPr lang="en-US" sz="2300" b="1" dirty="0">
                <a:solidFill>
                  <a:srgbClr val="014678"/>
                </a:solidFill>
                <a:latin typeface="Arial" panose="020B0604020202020204" pitchFamily="34" charset="0"/>
              </a:rPr>
              <a:t>Q – Will we have pen and paper to jot ideas?</a:t>
            </a: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A – Pens and scribble paper will be provided. These must be l</a:t>
            </a:r>
            <a:r>
              <a:rPr lang="en-US" sz="2300" dirty="0">
                <a:solidFill>
                  <a:srgbClr val="000000"/>
                </a:solidFill>
                <a:latin typeface="Arial" panose="020B0604020202020204" pitchFamily="34" charset="0"/>
                <a:ea typeface="+mj-ea"/>
                <a:cs typeface="+mj-cs"/>
              </a:rPr>
              <a:t>eft in the room at the conclusion of the exams.</a:t>
            </a:r>
          </a:p>
          <a:p>
            <a:endPar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endParaRPr>
          </a:p>
          <a:p>
            <a:pPr>
              <a:lnSpc>
                <a:spcPts val="1800"/>
              </a:lnSpc>
              <a:spcBef>
                <a:spcPts val="0"/>
              </a:spcBef>
              <a:spcAft>
                <a:spcPts val="0"/>
              </a:spcAft>
            </a:pPr>
            <a:r>
              <a:rPr lang="en-US" sz="2300" b="1" dirty="0">
                <a:solidFill>
                  <a:srgbClr val="014678"/>
                </a:solidFill>
                <a:latin typeface="Arial" panose="020B0604020202020204" pitchFamily="34" charset="0"/>
              </a:rPr>
              <a:t>Q – Will we be allowed toilet breaks during the written exams?</a:t>
            </a:r>
            <a:br>
              <a:rPr lang="en-US" sz="2300" b="1" dirty="0">
                <a:solidFill>
                  <a:srgbClr val="014678"/>
                </a:solidFill>
                <a:latin typeface="Arial" panose="020B0604020202020204" pitchFamily="34" charset="0"/>
              </a:rPr>
            </a:br>
            <a:r>
              <a:rPr lang="en-US" sz="2300" dirty="0">
                <a:solidFill>
                  <a:srgbClr val="000000"/>
                </a:solidFill>
                <a:latin typeface="Arial" panose="020B0604020202020204" pitchFamily="34" charset="0"/>
                <a:ea typeface="+mj-ea"/>
                <a:cs typeface="+mj-cs"/>
              </a:rPr>
              <a:t>A – If a toilet break is required during the examination, candidates must raise their hand to alert the invigilator, and candidates will be escorted to the bathroom. </a:t>
            </a:r>
          </a:p>
          <a:p>
            <a:pPr>
              <a:spcAft>
                <a:spcPts val="0"/>
              </a:spcAft>
            </a:pPr>
            <a:br>
              <a:rPr lang="en-US" sz="2300" dirty="0">
                <a:solidFill>
                  <a:srgbClr val="000000"/>
                </a:solidFill>
                <a:latin typeface="Arial" panose="020B0604020202020204" pitchFamily="34" charset="0"/>
                <a:ea typeface="+mj-ea"/>
                <a:cs typeface="+mj-cs"/>
              </a:rPr>
            </a:br>
            <a:r>
              <a:rPr lang="en-US" sz="2300" dirty="0">
                <a:solidFill>
                  <a:srgbClr val="000000"/>
                </a:solidFill>
                <a:latin typeface="Arial" panose="020B0604020202020204" pitchFamily="34" charset="0"/>
                <a:ea typeface="+mj-ea"/>
                <a:cs typeface="+mj-cs"/>
              </a:rPr>
              <a:t>NB: Toilet breaks are not permitted in the first 30 minutes or the last 30 minutes of the examination.</a:t>
            </a:r>
          </a:p>
          <a:p>
            <a:pPr lvl="0">
              <a:lnSpc>
                <a:spcPts val="1800"/>
              </a:lnSpc>
              <a:spcBef>
                <a:spcPts val="0"/>
              </a:spcBef>
              <a:defRPr/>
            </a:pPr>
            <a:br>
              <a:rPr lang="en-US" sz="2300" b="1" dirty="0">
                <a:solidFill>
                  <a:srgbClr val="014678"/>
                </a:solidFill>
                <a:latin typeface="Arial" panose="020B0604020202020204" pitchFamily="34" charset="0"/>
              </a:rPr>
            </a:br>
            <a:r>
              <a:rPr lang="en-US" sz="2300" b="1" dirty="0">
                <a:solidFill>
                  <a:srgbClr val="014678"/>
                </a:solidFill>
                <a:latin typeface="Arial" panose="020B0604020202020204" pitchFamily="34" charset="0"/>
              </a:rPr>
              <a:t>Q – </a:t>
            </a:r>
            <a:r>
              <a:rPr lang="en-US" sz="2300" b="1" dirty="0">
                <a:solidFill>
                  <a:srgbClr val="014678"/>
                </a:solidFill>
                <a:latin typeface="Arial" panose="020B0604020202020204" pitchFamily="34" charset="0"/>
                <a:ea typeface="+mj-ea"/>
                <a:cs typeface="+mj-cs"/>
              </a:rPr>
              <a:t>What if I have a question about the </a:t>
            </a:r>
            <a:r>
              <a:rPr lang="en-US" sz="2300" b="1" dirty="0">
                <a:solidFill>
                  <a:srgbClr val="014678"/>
                </a:solidFill>
                <a:latin typeface="Arial" panose="020B0604020202020204" pitchFamily="34" charset="0"/>
              </a:rPr>
              <a:t>written exams</a:t>
            </a:r>
            <a:r>
              <a:rPr lang="en-US" sz="2300" b="1" dirty="0">
                <a:solidFill>
                  <a:srgbClr val="014678"/>
                </a:solidFill>
                <a:latin typeface="Arial" panose="020B0604020202020204" pitchFamily="34" charset="0"/>
                <a:ea typeface="+mj-ea"/>
                <a:cs typeface="+mj-cs"/>
              </a:rPr>
              <a:t>?</a:t>
            </a:r>
          </a:p>
          <a:p>
            <a:pPr>
              <a:lnSpc>
                <a:spcPts val="1800"/>
              </a:lnSpc>
              <a:spcBef>
                <a:spcPts val="0"/>
              </a:spcBef>
              <a:defRPr/>
            </a:pPr>
            <a: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A –  Candidates who have question about the exams are required to submit an inquiry form, which will be available from the invigilators.</a:t>
            </a: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b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br>
            <a:endParaRPr lang="en-US" sz="2300" dirty="0">
              <a:solidFill>
                <a:srgbClr val="000000"/>
              </a:solidFill>
              <a:latin typeface="Arial" panose="020B0604020202020204" pitchFamily="34" charset="0"/>
            </a:endParaRPr>
          </a:p>
          <a:p>
            <a:endParaRPr lang="en-US" sz="1800" dirty="0">
              <a:solidFill>
                <a:srgbClr val="000000"/>
              </a:solidFill>
              <a:latin typeface="Arial" panose="020B0604020202020204" pitchFamily="34" charset="0"/>
            </a:endParaRPr>
          </a:p>
          <a:p>
            <a:pPr marL="285750" indent="-285750">
              <a:buFont typeface="Arial" panose="020B0604020202020204" pitchFamily="34" charset="0"/>
              <a:buChar char="•"/>
            </a:pPr>
            <a:endParaRPr lang="en-AU" sz="1800" dirty="0">
              <a:solidFill>
                <a:srgbClr val="000000"/>
              </a:solidFill>
              <a:latin typeface="Arial" panose="020B0604020202020204" pitchFamily="34" charset="0"/>
            </a:endParaRPr>
          </a:p>
          <a:p>
            <a:endParaRPr lang="en-AU" sz="1800" b="0" i="0" u="none" strike="noStrike" baseline="0" dirty="0">
              <a:solidFill>
                <a:srgbClr val="000000"/>
              </a:solidFill>
              <a:latin typeface="Wingdings" panose="05000000000000000000" pitchFamily="2" charset="2"/>
            </a:endParaRPr>
          </a:p>
          <a:p>
            <a:pPr marL="998538" marR="0" lvl="2" algn="l" defTabSz="914400" rtl="0" eaLnBrk="1" fontAlgn="auto" latinLnBrk="0" hangingPunct="1">
              <a:lnSpc>
                <a:spcPct val="150000"/>
              </a:lnSpc>
              <a:spcBef>
                <a:spcPts val="500"/>
              </a:spcBef>
              <a:spcAft>
                <a:spcPts val="0"/>
              </a:spcAft>
              <a:buClrTx/>
              <a:buSzTx/>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34461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grpSp>
        <p:nvGrpSpPr>
          <p:cNvPr id="26" name="Group 25">
            <a:extLst>
              <a:ext uri="{FF2B5EF4-FFF2-40B4-BE49-F238E27FC236}">
                <a16:creationId xmlns:a16="http://schemas.microsoft.com/office/drawing/2014/main" id="{C83B3A72-FCC6-0911-3DDF-BEC35931BDBA}"/>
              </a:ext>
            </a:extLst>
          </p:cNvPr>
          <p:cNvGrpSpPr/>
          <p:nvPr/>
        </p:nvGrpSpPr>
        <p:grpSpPr>
          <a:xfrm>
            <a:off x="10368792" y="5511566"/>
            <a:ext cx="1622793" cy="1277551"/>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A1715AF3-A93C-C86B-9290-BB2E4E050C58}"/>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1BB34EDA-9EC5-CA66-2FB0-02291764DF89}"/>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graphicFrame>
        <p:nvGraphicFramePr>
          <p:cNvPr id="2" name="Table 1">
            <a:extLst>
              <a:ext uri="{FF2B5EF4-FFF2-40B4-BE49-F238E27FC236}">
                <a16:creationId xmlns:a16="http://schemas.microsoft.com/office/drawing/2014/main" id="{398B6C8D-CB68-D79B-0450-C84557399B02}"/>
              </a:ext>
            </a:extLst>
          </p:cNvPr>
          <p:cNvGraphicFramePr>
            <a:graphicFrameLocks noGrp="1"/>
          </p:cNvGraphicFramePr>
          <p:nvPr>
            <p:extLst>
              <p:ext uri="{D42A27DB-BD31-4B8C-83A1-F6EECF244321}">
                <p14:modId xmlns:p14="http://schemas.microsoft.com/office/powerpoint/2010/main" val="1846458666"/>
              </p:ext>
            </p:extLst>
          </p:nvPr>
        </p:nvGraphicFramePr>
        <p:xfrm>
          <a:off x="69456" y="110114"/>
          <a:ext cx="5794801" cy="579120"/>
        </p:xfrm>
        <a:graphic>
          <a:graphicData uri="http://schemas.openxmlformats.org/drawingml/2006/table">
            <a:tbl>
              <a:tblPr firstRow="1" bandRow="1">
                <a:tableStyleId>{5C22544A-7EE6-4342-B048-85BDC9FD1C3A}</a:tableStyleId>
              </a:tblPr>
              <a:tblGrid>
                <a:gridCol w="884555">
                  <a:extLst>
                    <a:ext uri="{9D8B030D-6E8A-4147-A177-3AD203B41FA5}">
                      <a16:colId xmlns:a16="http://schemas.microsoft.com/office/drawing/2014/main" val="2181948408"/>
                    </a:ext>
                  </a:extLst>
                </a:gridCol>
                <a:gridCol w="4910246">
                  <a:extLst>
                    <a:ext uri="{9D8B030D-6E8A-4147-A177-3AD203B41FA5}">
                      <a16:colId xmlns:a16="http://schemas.microsoft.com/office/drawing/2014/main" val="4070470771"/>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800" b="0" kern="1200" dirty="0">
                          <a:solidFill>
                            <a:srgbClr val="164579"/>
                          </a:solidFill>
                          <a:latin typeface="Arial" panose="020B0604020202020204" pitchFamily="34" charset="0"/>
                          <a:ea typeface="+mn-ea"/>
                          <a:cs typeface="Arial" panose="020B0604020202020204" pitchFamily="34" charset="0"/>
                        </a:rPr>
                        <a:t>FAQs</a:t>
                      </a:r>
                      <a:endParaRPr lang="en-AU" sz="1800" b="0" kern="1200" dirty="0">
                        <a:solidFill>
                          <a:srgbClr val="164579"/>
                        </a:solidFill>
                        <a:latin typeface="Arial" panose="020B0604020202020204" pitchFamily="34" charset="0"/>
                        <a:ea typeface="+mn-ea"/>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479189"/>
                  </a:ext>
                </a:extLst>
              </a:tr>
            </a:tbl>
          </a:graphicData>
        </a:graphic>
      </p:graphicFrame>
    </p:spTree>
    <p:extLst>
      <p:ext uri="{BB962C8B-B14F-4D97-AF65-F5344CB8AC3E}">
        <p14:creationId xmlns:p14="http://schemas.microsoft.com/office/powerpoint/2010/main" val="190346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3B0F42B-D6F7-3B4D-1847-ED64EFCC28C7}"/>
              </a:ext>
            </a:extLst>
          </p:cNvPr>
          <p:cNvSpPr>
            <a:spLocks noGrp="1"/>
          </p:cNvSpPr>
          <p:nvPr>
            <p:ph type="body" sz="half" idx="2"/>
          </p:nvPr>
        </p:nvSpPr>
        <p:spPr>
          <a:xfrm>
            <a:off x="69456" y="440905"/>
            <a:ext cx="10024240" cy="6348212"/>
          </a:xfrm>
        </p:spPr>
        <p:txBody>
          <a:bodyPr vert="horz" lIns="91440" tIns="45720" rIns="91440" bIns="45720" rtlCol="0">
            <a:normAutofit/>
          </a:bodyPr>
          <a:lstStyle/>
          <a:p>
            <a:pPr marR="0" lvl="0" fontAlgn="auto">
              <a:lnSpc>
                <a:spcPts val="1800"/>
              </a:lnSpc>
              <a:spcBef>
                <a:spcPts val="0"/>
              </a:spcBef>
              <a:spcAft>
                <a:spcPts val="0"/>
              </a:spcAft>
              <a:buClrTx/>
              <a:buSzTx/>
              <a:tabLs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What can I bring to the exam rooms for the written exams?</a:t>
            </a:r>
          </a:p>
          <a:p>
            <a:pPr>
              <a:lnSpc>
                <a:spcPts val="1800"/>
              </a:lnSpc>
              <a:spcBef>
                <a:spcPts val="0"/>
              </a:spcBef>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If you are doing a computer-based exam, you do not need to bring anything.</a:t>
            </a:r>
          </a:p>
          <a:p>
            <a:pPr>
              <a:lnSpc>
                <a:spcPts val="1800"/>
              </a:lnSpc>
              <a:spcBef>
                <a:spcPts val="0"/>
              </a:spcBef>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If you are sitting a paper-based exam, pens will be provided. If you bring your own pen, it will need to be inspected at registration.</a:t>
            </a:r>
          </a:p>
          <a:p>
            <a:pPr>
              <a:lnSpc>
                <a:spcPts val="1800"/>
              </a:lnSpc>
              <a:spcBef>
                <a:spcPts val="0"/>
              </a:spcBef>
              <a:spcAft>
                <a:spcPts val="0"/>
              </a:spcAft>
              <a:defRPr/>
            </a:pPr>
            <a:br>
              <a:rPr lang="en-US" sz="1800" b="1" dirty="0">
                <a:solidFill>
                  <a:srgbClr val="014678"/>
                </a:solidFill>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Can I register earlier than my allocated time for the written exams?</a:t>
            </a:r>
            <a:br>
              <a:rPr lang="en-US" sz="1800" b="1" kern="1200" dirty="0">
                <a:solidFill>
                  <a:srgbClr val="002060"/>
                </a:solidFill>
                <a:latin typeface="Arial" panose="020B0604020202020204" pitchFamily="34" charset="0"/>
                <a:cs typeface="Arial" panose="020B0604020202020204" pitchFamily="34" charset="0"/>
              </a:rPr>
            </a:b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You will not be able to register early, please only arrive at the designated time.</a:t>
            </a:r>
          </a:p>
          <a:p>
            <a:pPr>
              <a:lnSpc>
                <a:spcPts val="1800"/>
              </a:lnSpc>
              <a:spcBef>
                <a:spcPts val="0"/>
              </a:spcBef>
              <a:spcAft>
                <a:spcPts val="0"/>
              </a:spcAf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a:lnSpc>
                <a:spcPts val="1800"/>
              </a:lnSpc>
              <a:spcBef>
                <a:spcPts val="0"/>
              </a:spcBef>
              <a:defRPr/>
            </a:pP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What if my RACS ID and/or Password does not allow me to log in?</a:t>
            </a:r>
            <a:br>
              <a:rPr lang="en-US" sz="1800" b="1" kern="1200" dirty="0">
                <a:solidFill>
                  <a:srgbClr val="002060"/>
                </a:solidFill>
                <a:latin typeface="Arial" panose="020B0604020202020204" pitchFamily="34" charset="0"/>
                <a:cs typeface="Arial" panose="020B0604020202020204" pitchFamily="34" charset="0"/>
              </a:rPr>
            </a:b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Please try to type your RACS ID and the password provided on your desk slowly (take your time). You must advise the invigilator immediately if this does not work.</a:t>
            </a:r>
          </a:p>
          <a:p>
            <a:pPr>
              <a:lnSpc>
                <a:spcPts val="1800"/>
              </a:lnSpc>
              <a:spcBef>
                <a:spcPts val="0"/>
              </a:spcBef>
              <a:defRPr/>
            </a:pPr>
            <a:endParaRPr lang="en-US" sz="1800" dirty="0">
              <a:solidFill>
                <a:srgbClr val="000000"/>
              </a:solidFill>
              <a:latin typeface="Arial" panose="020B0604020202020204" pitchFamily="34" charset="0"/>
              <a:ea typeface="+mj-ea"/>
              <a:cs typeface="Arial" panose="020B0604020202020204" pitchFamily="34" charset="0"/>
            </a:endParaRPr>
          </a:p>
          <a:p>
            <a:pPr>
              <a:lnSpc>
                <a:spcPts val="1800"/>
              </a:lnSpc>
              <a:spcBef>
                <a:spcPts val="0"/>
              </a:spcBef>
              <a:defRPr/>
            </a:pP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Can I leave early if I finish my exam? </a:t>
            </a:r>
          </a:p>
          <a:p>
            <a:pPr lvl="0">
              <a:lnSpc>
                <a:spcPts val="1800"/>
              </a:lnSpc>
              <a:spcBef>
                <a:spcPts val="0"/>
              </a:spcBef>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Candidates are not permitted to leave the examination room early, except in case of illness. </a:t>
            </a:r>
          </a:p>
          <a:p>
            <a:pPr>
              <a:lnSpc>
                <a:spcPts val="1800"/>
              </a:lnSpc>
              <a:spcBef>
                <a:spcPts val="0"/>
              </a:spcBef>
              <a:spcAft>
                <a:spcPts val="0"/>
              </a:spcAf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Can certain symbols be used in our answers (i.e. ‘&gt;’ instead of typing out ‘larger than, or greater than’)?</a:t>
            </a:r>
          </a:p>
          <a:p>
            <a:pPr>
              <a:lnSpc>
                <a:spcPts val="1800"/>
              </a:lnSpc>
              <a:spcBef>
                <a:spcPts val="0"/>
              </a:spcBef>
              <a:spcAft>
                <a:spcPts val="0"/>
              </a:spcAft>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Yes, using symbols like '&gt;' instead of typing out 'larger than' or 'greater than' is acceptable if the symbols are appropriate for the context of the question/answer. </a:t>
            </a:r>
          </a:p>
          <a:p>
            <a:pPr>
              <a:lnSpc>
                <a:spcPts val="1800"/>
              </a:lnSpc>
              <a:spcBef>
                <a:spcPts val="0"/>
              </a:spcBef>
              <a:spcAft>
                <a:spcPts val="0"/>
              </a:spcAf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Is it acceptable to use abbreviations in your answers?</a:t>
            </a:r>
            <a:br>
              <a:rPr lang="en-US" sz="1800" b="1" dirty="0">
                <a:solidFill>
                  <a:srgbClr val="014678"/>
                </a:solidFill>
                <a:latin typeface="Arial" panose="020B0604020202020204" pitchFamily="34" charset="0"/>
                <a:cs typeface="Arial" panose="020B0604020202020204" pitchFamily="34" charset="0"/>
              </a:rPr>
            </a:b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Abbreviations are acceptable if they are widely understood/used within your specialty.</a:t>
            </a:r>
          </a:p>
          <a:p>
            <a:pPr>
              <a:lnSpc>
                <a:spcPts val="1800"/>
              </a:lnSpc>
              <a:spcBef>
                <a:spcPts val="0"/>
              </a:spcBef>
              <a:spcAft>
                <a:spcPts val="0"/>
              </a:spcAft>
              <a:defRPr/>
            </a:pPr>
            <a:endParaRPr lang="en-US" sz="1800" dirty="0">
              <a:solidFill>
                <a:srgbClr val="000000"/>
              </a:solidFill>
              <a:latin typeface="Arial" panose="020B0604020202020204" pitchFamily="34" charset="0"/>
              <a:ea typeface="+mj-ea"/>
              <a:cs typeface="Arial" panose="020B0604020202020204" pitchFamily="34" charset="0"/>
            </a:endParaRPr>
          </a:p>
          <a:p>
            <a:pPr>
              <a:lnSpc>
                <a:spcPts val="1800"/>
              </a:lnSpc>
              <a:spcBef>
                <a:spcPts val="0"/>
              </a:spcBef>
              <a:spcAft>
                <a:spcPts val="0"/>
              </a:spcAft>
              <a:defRPr/>
            </a:pPr>
            <a:r>
              <a:rPr lang="en-US" sz="1800" b="1" dirty="0">
                <a:solidFill>
                  <a:srgbClr val="014678"/>
                </a:solidFill>
                <a:latin typeface="Arial" panose="020B0604020202020204" pitchFamily="34" charset="0"/>
                <a:cs typeface="Arial" panose="020B0604020202020204" pitchFamily="34" charset="0"/>
              </a:rPr>
              <a:t>Any other questions, please raise your hands or write your questions in the chat.</a:t>
            </a:r>
          </a:p>
          <a:p>
            <a:endParaRPr lang="en-AU" sz="1800" dirty="0">
              <a:solidFill>
                <a:srgbClr val="000000"/>
              </a:solidFill>
              <a:latin typeface="Arial" panose="020B0604020202020204" pitchFamily="34" charset="0"/>
            </a:endParaRPr>
          </a:p>
          <a:p>
            <a:endParaRPr lang="en-AU" sz="1800" b="0" i="0" u="none" strike="noStrike" baseline="0" dirty="0">
              <a:solidFill>
                <a:srgbClr val="000000"/>
              </a:solidFill>
              <a:latin typeface="Wingdings" panose="05000000000000000000" pitchFamily="2" charset="2"/>
            </a:endParaRPr>
          </a:p>
          <a:p>
            <a:pPr marL="998538" marR="0" lvl="2" algn="l" defTabSz="914400" rtl="0" eaLnBrk="1" fontAlgn="auto" latinLnBrk="0" hangingPunct="1">
              <a:lnSpc>
                <a:spcPct val="150000"/>
              </a:lnSpc>
              <a:spcBef>
                <a:spcPts val="500"/>
              </a:spcBef>
              <a:spcAft>
                <a:spcPts val="0"/>
              </a:spcAft>
              <a:buClrTx/>
              <a:buSzTx/>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34461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grpSp>
        <p:nvGrpSpPr>
          <p:cNvPr id="26" name="Group 25">
            <a:extLst>
              <a:ext uri="{FF2B5EF4-FFF2-40B4-BE49-F238E27FC236}">
                <a16:creationId xmlns:a16="http://schemas.microsoft.com/office/drawing/2014/main" id="{C83B3A72-FCC6-0911-3DDF-BEC35931BDBA}"/>
              </a:ext>
            </a:extLst>
          </p:cNvPr>
          <p:cNvGrpSpPr/>
          <p:nvPr/>
        </p:nvGrpSpPr>
        <p:grpSpPr>
          <a:xfrm>
            <a:off x="10368792" y="5511566"/>
            <a:ext cx="1622793" cy="1277551"/>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A1715AF3-A93C-C86B-9290-BB2E4E050C58}"/>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1BB34EDA-9EC5-CA66-2FB0-02291764DF89}"/>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graphicFrame>
        <p:nvGraphicFramePr>
          <p:cNvPr id="2" name="Table 1">
            <a:extLst>
              <a:ext uri="{FF2B5EF4-FFF2-40B4-BE49-F238E27FC236}">
                <a16:creationId xmlns:a16="http://schemas.microsoft.com/office/drawing/2014/main" id="{398B6C8D-CB68-D79B-0450-C84557399B02}"/>
              </a:ext>
            </a:extLst>
          </p:cNvPr>
          <p:cNvGraphicFramePr>
            <a:graphicFrameLocks noGrp="1"/>
          </p:cNvGraphicFramePr>
          <p:nvPr>
            <p:extLst>
              <p:ext uri="{D42A27DB-BD31-4B8C-83A1-F6EECF244321}">
                <p14:modId xmlns:p14="http://schemas.microsoft.com/office/powerpoint/2010/main" val="641964921"/>
              </p:ext>
            </p:extLst>
          </p:nvPr>
        </p:nvGraphicFramePr>
        <p:xfrm>
          <a:off x="69456" y="110114"/>
          <a:ext cx="5794801" cy="579120"/>
        </p:xfrm>
        <a:graphic>
          <a:graphicData uri="http://schemas.openxmlformats.org/drawingml/2006/table">
            <a:tbl>
              <a:tblPr firstRow="1" bandRow="1">
                <a:tableStyleId>{5C22544A-7EE6-4342-B048-85BDC9FD1C3A}</a:tableStyleId>
              </a:tblPr>
              <a:tblGrid>
                <a:gridCol w="884555">
                  <a:extLst>
                    <a:ext uri="{9D8B030D-6E8A-4147-A177-3AD203B41FA5}">
                      <a16:colId xmlns:a16="http://schemas.microsoft.com/office/drawing/2014/main" val="2181948408"/>
                    </a:ext>
                  </a:extLst>
                </a:gridCol>
                <a:gridCol w="4910246">
                  <a:extLst>
                    <a:ext uri="{9D8B030D-6E8A-4147-A177-3AD203B41FA5}">
                      <a16:colId xmlns:a16="http://schemas.microsoft.com/office/drawing/2014/main" val="4070470771"/>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800" b="0" kern="1200" dirty="0">
                          <a:solidFill>
                            <a:srgbClr val="164579"/>
                          </a:solidFill>
                          <a:latin typeface="Arial" panose="020B0604020202020204" pitchFamily="34" charset="0"/>
                          <a:ea typeface="+mn-ea"/>
                          <a:cs typeface="Arial" panose="020B0604020202020204" pitchFamily="34" charset="0"/>
                        </a:rPr>
                        <a:t>FAQs</a:t>
                      </a:r>
                      <a:endParaRPr lang="en-AU" sz="1800" b="0" kern="1200" dirty="0">
                        <a:solidFill>
                          <a:srgbClr val="164579"/>
                        </a:solidFill>
                        <a:latin typeface="Arial" panose="020B0604020202020204" pitchFamily="34" charset="0"/>
                        <a:ea typeface="+mn-ea"/>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479189"/>
                  </a:ext>
                </a:extLst>
              </a:tr>
            </a:tbl>
          </a:graphicData>
        </a:graphic>
      </p:graphicFrame>
    </p:spTree>
    <p:extLst>
      <p:ext uri="{BB962C8B-B14F-4D97-AF65-F5344CB8AC3E}">
        <p14:creationId xmlns:p14="http://schemas.microsoft.com/office/powerpoint/2010/main" val="268634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7D54-874A-7A70-446A-DED3AADA52F7}"/>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FB6782E0-4465-41C2-D7E5-C646FD18DA3E}"/>
              </a:ext>
            </a:extLst>
          </p:cNvPr>
          <p:cNvSpPr>
            <a:spLocks noGrp="1"/>
          </p:cNvSpPr>
          <p:nvPr>
            <p:ph type="body" sz="half" idx="2"/>
          </p:nvPr>
        </p:nvSpPr>
        <p:spPr>
          <a:xfrm>
            <a:off x="69456" y="595763"/>
            <a:ext cx="10024240" cy="6348212"/>
          </a:xfrm>
        </p:spPr>
        <p:txBody>
          <a:bodyPr vert="horz" lIns="91440" tIns="45720" rIns="91440" bIns="45720" rtlCol="0">
            <a:normAutofit/>
          </a:bodyPr>
          <a:lstStyle/>
          <a:p>
            <a:pPr marR="0" lvl="0" fontAlgn="auto">
              <a:lnSpc>
                <a:spcPts val="1800"/>
              </a:lnSpc>
              <a:spcBef>
                <a:spcPts val="0"/>
              </a:spcBef>
              <a:spcAft>
                <a:spcPts val="0"/>
              </a:spcAft>
              <a:buClrTx/>
              <a:buSzTx/>
              <a:tabLs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Are laptops permitted during the quarantine period?</a:t>
            </a:r>
            <a:r>
              <a:rPr lang="en-US" sz="1800" b="1" dirty="0">
                <a:solidFill>
                  <a:srgbClr val="014678"/>
                </a:solidFill>
                <a:latin typeface="Arial" panose="020B0604020202020204" pitchFamily="34" charset="0"/>
                <a:ea typeface="+mj-ea"/>
                <a:cs typeface="Arial" panose="020B0604020202020204" pitchFamily="34" charset="0"/>
              </a:rPr>
              <a:t>  </a:t>
            </a:r>
          </a:p>
          <a:p>
            <a:pPr>
              <a:lnSpc>
                <a:spcPts val="1800"/>
              </a:lnSpc>
              <a:spcBef>
                <a:spcPts val="0"/>
              </a:spcBef>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Candidates will not have access to any electronic devices during the quarantine period.</a:t>
            </a:r>
          </a:p>
          <a:p>
            <a:pPr>
              <a:lnSpc>
                <a:spcPts val="1800"/>
              </a:lnSpc>
              <a:spcBef>
                <a:spcPts val="0"/>
              </a:spcBef>
              <a:defRPr/>
            </a:pPr>
            <a:br>
              <a:rPr lang="en-US" sz="1800" b="1" dirty="0">
                <a:solidFill>
                  <a:srgbClr val="014678"/>
                </a:solidFill>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When is the exact location of the Clinical/Viva provided, so candidates can make accommodation arrangements?</a:t>
            </a:r>
          </a:p>
          <a:p>
            <a:pPr>
              <a:lnSpc>
                <a:spcPts val="1800"/>
              </a:lnSpc>
              <a:spcBef>
                <a:spcPts val="0"/>
              </a:spcBef>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The Fellowship Examination Team will advise candidates of the provisional venues on Friday 1 August.</a:t>
            </a:r>
          </a:p>
          <a:p>
            <a:pPr>
              <a:lnSpc>
                <a:spcPts val="1800"/>
              </a:lnSpc>
              <a:spcBef>
                <a:spcPts val="0"/>
              </a:spcBef>
              <a:spcAft>
                <a:spcPts val="0"/>
              </a:spcAf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a:lnSpc>
                <a:spcPts val="1800"/>
              </a:lnSpc>
              <a:spcBef>
                <a:spcPts val="0"/>
              </a:spcBef>
              <a:defRPr/>
            </a:pP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For essay questions, is point-form writing with prose elaboration permitted particularly when the prompt requests a list or multiple items?</a:t>
            </a:r>
            <a:br>
              <a:rPr lang="en-US" sz="1800" b="1" kern="1200" dirty="0">
                <a:solidFill>
                  <a:srgbClr val="002060"/>
                </a:solidFill>
                <a:latin typeface="Arial" panose="020B0604020202020204" pitchFamily="34" charset="0"/>
                <a:cs typeface="Arial" panose="020B0604020202020204" pitchFamily="34" charset="0"/>
              </a:rPr>
            </a:b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Yes, point-form writing accompanied by prose elaboration is permitted for essay questions, particularly when the prompt requests a list or multiple elements.</a:t>
            </a:r>
          </a:p>
          <a:p>
            <a:pPr>
              <a:lnSpc>
                <a:spcPts val="1800"/>
              </a:lnSpc>
              <a:spcBef>
                <a:spcPts val="0"/>
              </a:spcBef>
              <a:defRPr/>
            </a:pPr>
            <a:endParaRPr lang="en-US" sz="1800" dirty="0">
              <a:solidFill>
                <a:srgbClr val="000000"/>
              </a:solidFill>
              <a:latin typeface="Arial" panose="020B0604020202020204" pitchFamily="34" charset="0"/>
              <a:ea typeface="+mj-ea"/>
              <a:cs typeface="Arial" panose="020B0604020202020204" pitchFamily="34" charset="0"/>
            </a:endParaRPr>
          </a:p>
          <a:p>
            <a:pPr>
              <a:lnSpc>
                <a:spcPts val="1800"/>
              </a:lnSpc>
              <a:spcBef>
                <a:spcPts val="0"/>
              </a:spcBef>
              <a:defRPr/>
            </a:pP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Does the pre-approved reasonable adjustment letter refer to the email sent by the examination team?</a:t>
            </a:r>
          </a:p>
          <a:p>
            <a:pPr>
              <a:lnSpc>
                <a:spcPts val="1800"/>
              </a:lnSpc>
              <a:spcBef>
                <a:spcPts val="0"/>
              </a:spcBef>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Candidates who applied for reasonable adjustment have been sent their letter confirming the arrangements. The letter must be provided for all applicable examination registration. </a:t>
            </a:r>
          </a:p>
          <a:p>
            <a:pPr>
              <a:lnSpc>
                <a:spcPts val="1800"/>
              </a:lnSpc>
              <a:spcBef>
                <a:spcPts val="0"/>
              </a:spcBef>
              <a:spcAft>
                <a:spcPts val="0"/>
              </a:spcAf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How is marking handled for written exams that include two sections within a single paper, such as an essay and ISAWEs?</a:t>
            </a:r>
          </a:p>
          <a:p>
            <a:pPr>
              <a:lnSpc>
                <a:spcPts val="1800"/>
              </a:lnSpc>
              <a:spcBef>
                <a:spcPts val="0"/>
              </a:spcBef>
              <a:spcAft>
                <a:spcPts val="0"/>
              </a:spcAft>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Please refer to the </a:t>
            </a:r>
            <a:r>
              <a:rPr lang="en-US" sz="1800" dirty="0">
                <a:solidFill>
                  <a:srgbClr val="000000"/>
                </a:solidFill>
                <a:latin typeface="Arial" panose="020B0604020202020204" pitchFamily="34" charset="0"/>
                <a:ea typeface="+mj-ea"/>
                <a:cs typeface="Arial" panose="020B0604020202020204" pitchFamily="34" charset="0"/>
                <a:hlinkClick r:id="rId3"/>
              </a:rPr>
              <a:t>Notes to Candidates</a:t>
            </a:r>
            <a:r>
              <a:rPr lang="en-US" sz="1800" dirty="0">
                <a:solidFill>
                  <a:srgbClr val="000000"/>
                </a:solidFill>
                <a:latin typeface="Arial" panose="020B0604020202020204" pitchFamily="34" charset="0"/>
                <a:ea typeface="+mj-ea"/>
                <a:cs typeface="Arial" panose="020B0604020202020204" pitchFamily="34" charset="0"/>
              </a:rPr>
              <a:t> on the Fellowship Examination webpage.</a:t>
            </a:r>
          </a:p>
          <a:p>
            <a:pPr>
              <a:lnSpc>
                <a:spcPts val="1800"/>
              </a:lnSpc>
              <a:spcBef>
                <a:spcPts val="0"/>
              </a:spcBef>
              <a:spcAft>
                <a:spcPts val="0"/>
              </a:spcAf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Will the exam room have a clock for the Written Exam?</a:t>
            </a:r>
            <a:br>
              <a:rPr lang="en-US" sz="1800" b="1" dirty="0">
                <a:solidFill>
                  <a:srgbClr val="014678"/>
                </a:solidFill>
                <a:latin typeface="Arial" panose="020B0604020202020204" pitchFamily="34" charset="0"/>
                <a:cs typeface="Arial" panose="020B0604020202020204" pitchFamily="34" charset="0"/>
              </a:rPr>
            </a:b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There will be a clock in every exam room.</a:t>
            </a:r>
          </a:p>
          <a:p>
            <a:pPr>
              <a:lnSpc>
                <a:spcPts val="1800"/>
              </a:lnSpc>
              <a:spcBef>
                <a:spcPts val="0"/>
              </a:spcBef>
              <a:spcAft>
                <a:spcPts val="0"/>
              </a:spcAft>
              <a:defRPr/>
            </a:pPr>
            <a:endParaRPr lang="en-US" sz="1800" dirty="0">
              <a:solidFill>
                <a:srgbClr val="000000"/>
              </a:solidFill>
              <a:latin typeface="Arial" panose="020B0604020202020204" pitchFamily="34" charset="0"/>
              <a:ea typeface="+mj-ea"/>
              <a:cs typeface="Arial" panose="020B0604020202020204" pitchFamily="34" charset="0"/>
            </a:endParaRPr>
          </a:p>
          <a:p>
            <a:endParaRPr lang="en-AU" sz="1800" dirty="0">
              <a:solidFill>
                <a:srgbClr val="000000"/>
              </a:solidFill>
              <a:latin typeface="Arial" panose="020B0604020202020204" pitchFamily="34" charset="0"/>
            </a:endParaRPr>
          </a:p>
          <a:p>
            <a:endParaRPr lang="en-AU" sz="1800" b="0" i="0" u="none" strike="noStrike" baseline="0" dirty="0">
              <a:solidFill>
                <a:srgbClr val="000000"/>
              </a:solidFill>
              <a:latin typeface="Wingdings" panose="05000000000000000000" pitchFamily="2" charset="2"/>
            </a:endParaRPr>
          </a:p>
          <a:p>
            <a:pPr marL="998538" marR="0" lvl="2" algn="l" defTabSz="914400" rtl="0" eaLnBrk="1" fontAlgn="auto" latinLnBrk="0" hangingPunct="1">
              <a:lnSpc>
                <a:spcPct val="150000"/>
              </a:lnSpc>
              <a:spcBef>
                <a:spcPts val="500"/>
              </a:spcBef>
              <a:spcAft>
                <a:spcPts val="0"/>
              </a:spcAft>
              <a:buClrTx/>
              <a:buSzTx/>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34461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grpSp>
        <p:nvGrpSpPr>
          <p:cNvPr id="26" name="Group 25">
            <a:extLst>
              <a:ext uri="{FF2B5EF4-FFF2-40B4-BE49-F238E27FC236}">
                <a16:creationId xmlns:a16="http://schemas.microsoft.com/office/drawing/2014/main" id="{B82886B1-DECA-A44D-E9E4-AE31D23FD5A2}"/>
              </a:ext>
            </a:extLst>
          </p:cNvPr>
          <p:cNvGrpSpPr/>
          <p:nvPr/>
        </p:nvGrpSpPr>
        <p:grpSpPr>
          <a:xfrm>
            <a:off x="10368792" y="5511566"/>
            <a:ext cx="1622793" cy="1277551"/>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F647B048-7F9A-849C-3EA6-1936A8DA3A39}"/>
                </a:ext>
              </a:extLst>
            </p:cNvPr>
            <p:cNvPicPr>
              <a:picLocks noChangeAspect="1"/>
            </p:cNvPicPr>
            <p:nvPr/>
          </p:nvPicPr>
          <p:blipFill rotWithShape="1">
            <a:blip r:embed="rId4">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B5DB4CF7-0694-1AA1-463E-ECB0C4E26876}"/>
                </a:ext>
              </a:extLst>
            </p:cNvPr>
            <p:cNvPicPr>
              <a:picLocks noChangeAspect="1"/>
            </p:cNvPicPr>
            <p:nvPr/>
          </p:nvPicPr>
          <p:blipFill rotWithShape="1">
            <a:blip r:embed="rId4">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graphicFrame>
        <p:nvGraphicFramePr>
          <p:cNvPr id="2" name="Table 1">
            <a:extLst>
              <a:ext uri="{FF2B5EF4-FFF2-40B4-BE49-F238E27FC236}">
                <a16:creationId xmlns:a16="http://schemas.microsoft.com/office/drawing/2014/main" id="{C69436F4-1EC6-0834-F34A-209520C921BF}"/>
              </a:ext>
            </a:extLst>
          </p:cNvPr>
          <p:cNvGraphicFramePr>
            <a:graphicFrameLocks noGrp="1"/>
          </p:cNvGraphicFramePr>
          <p:nvPr/>
        </p:nvGraphicFramePr>
        <p:xfrm>
          <a:off x="69456" y="110114"/>
          <a:ext cx="5794801" cy="579120"/>
        </p:xfrm>
        <a:graphic>
          <a:graphicData uri="http://schemas.openxmlformats.org/drawingml/2006/table">
            <a:tbl>
              <a:tblPr firstRow="1" bandRow="1">
                <a:tableStyleId>{5C22544A-7EE6-4342-B048-85BDC9FD1C3A}</a:tableStyleId>
              </a:tblPr>
              <a:tblGrid>
                <a:gridCol w="884555">
                  <a:extLst>
                    <a:ext uri="{9D8B030D-6E8A-4147-A177-3AD203B41FA5}">
                      <a16:colId xmlns:a16="http://schemas.microsoft.com/office/drawing/2014/main" val="2181948408"/>
                    </a:ext>
                  </a:extLst>
                </a:gridCol>
                <a:gridCol w="4910246">
                  <a:extLst>
                    <a:ext uri="{9D8B030D-6E8A-4147-A177-3AD203B41FA5}">
                      <a16:colId xmlns:a16="http://schemas.microsoft.com/office/drawing/2014/main" val="4070470771"/>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800" b="0" kern="1200" dirty="0">
                          <a:solidFill>
                            <a:srgbClr val="164579"/>
                          </a:solidFill>
                          <a:latin typeface="Arial" panose="020B0604020202020204" pitchFamily="34" charset="0"/>
                          <a:ea typeface="+mn-ea"/>
                          <a:cs typeface="Arial" panose="020B0604020202020204" pitchFamily="34" charset="0"/>
                        </a:rPr>
                        <a:t>Questions from candidates</a:t>
                      </a:r>
                      <a:endParaRPr lang="en-AU" sz="1800" b="0" kern="1200" dirty="0">
                        <a:solidFill>
                          <a:srgbClr val="164579"/>
                        </a:solidFill>
                        <a:latin typeface="Arial" panose="020B0604020202020204" pitchFamily="34" charset="0"/>
                        <a:ea typeface="+mn-ea"/>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479189"/>
                  </a:ext>
                </a:extLst>
              </a:tr>
            </a:tbl>
          </a:graphicData>
        </a:graphic>
      </p:graphicFrame>
    </p:spTree>
    <p:extLst>
      <p:ext uri="{BB962C8B-B14F-4D97-AF65-F5344CB8AC3E}">
        <p14:creationId xmlns:p14="http://schemas.microsoft.com/office/powerpoint/2010/main" val="277720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106FF-27F0-3C11-47D3-F8BB8F963C0F}"/>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C0582E0D-2CDF-1DD5-E589-0415F3954898}"/>
              </a:ext>
            </a:extLst>
          </p:cNvPr>
          <p:cNvSpPr>
            <a:spLocks noGrp="1"/>
          </p:cNvSpPr>
          <p:nvPr>
            <p:ph type="body" sz="half" idx="2"/>
          </p:nvPr>
        </p:nvSpPr>
        <p:spPr>
          <a:xfrm>
            <a:off x="0" y="583530"/>
            <a:ext cx="10024240" cy="6348212"/>
          </a:xfrm>
        </p:spPr>
        <p:txBody>
          <a:bodyPr vert="horz" lIns="91440" tIns="45720" rIns="91440" bIns="45720" rtlCol="0">
            <a:normAutofit/>
          </a:bodyPr>
          <a:lstStyle/>
          <a:p>
            <a:pPr marR="0" lvl="0" fontAlgn="auto">
              <a:lnSpc>
                <a:spcPts val="1800"/>
              </a:lnSpc>
              <a:spcBef>
                <a:spcPts val="0"/>
              </a:spcBef>
              <a:spcAft>
                <a:spcPts val="0"/>
              </a:spcAft>
              <a:buClrTx/>
              <a:buSzTx/>
              <a:tabLs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Do candidates receive results for both written sections before the clinical/viva, or are they simply notified of eligibility to sit the clinical/viva?</a:t>
            </a:r>
            <a:r>
              <a:rPr lang="en-US" sz="1800" b="1" dirty="0">
                <a:solidFill>
                  <a:srgbClr val="014678"/>
                </a:solidFill>
                <a:latin typeface="Arial" panose="020B0604020202020204" pitchFamily="34" charset="0"/>
                <a:ea typeface="+mj-ea"/>
                <a:cs typeface="Arial" panose="020B0604020202020204" pitchFamily="34" charset="0"/>
              </a:rPr>
              <a:t>  </a:t>
            </a:r>
          </a:p>
          <a:p>
            <a:pPr>
              <a:lnSpc>
                <a:spcPts val="1800"/>
              </a:lnSpc>
              <a:spcBef>
                <a:spcPts val="0"/>
              </a:spcBef>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Candidates are only advised whether they progress to the clinical/viva component or not.</a:t>
            </a:r>
          </a:p>
          <a:p>
            <a:pPr>
              <a:lnSpc>
                <a:spcPts val="1800"/>
              </a:lnSpc>
              <a:spcBef>
                <a:spcPts val="0"/>
              </a:spcBef>
              <a:defRPr/>
            </a:pPr>
            <a:br>
              <a:rPr lang="en-US" sz="1800" b="1" dirty="0">
                <a:solidFill>
                  <a:srgbClr val="014678"/>
                </a:solidFill>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For the Written exam (computer-based exam), can responses submitted earlier be reviewed and edited at any point during the exam?</a:t>
            </a:r>
            <a:br>
              <a:rPr lang="en-US" sz="1800" b="1" kern="1200" dirty="0">
                <a:solidFill>
                  <a:srgbClr val="002060"/>
                </a:solidFill>
                <a:latin typeface="Arial" panose="020B0604020202020204" pitchFamily="34" charset="0"/>
                <a:cs typeface="Arial" panose="020B0604020202020204" pitchFamily="34" charset="0"/>
              </a:rPr>
            </a:b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Yes, candidates can amend their responses during the exams.</a:t>
            </a:r>
          </a:p>
          <a:p>
            <a:pPr>
              <a:lnSpc>
                <a:spcPts val="1800"/>
              </a:lnSpc>
              <a:spcBef>
                <a:spcPts val="0"/>
              </a:spcBef>
              <a:defRPr/>
            </a:pPr>
            <a:endParaRPr lang="en-US" sz="1800" dirty="0">
              <a:solidFill>
                <a:srgbClr val="000000"/>
              </a:solidFill>
              <a:latin typeface="Arial" panose="020B0604020202020204" pitchFamily="34" charset="0"/>
              <a:ea typeface="+mj-ea"/>
              <a:cs typeface="Arial" panose="020B0604020202020204" pitchFamily="34" charset="0"/>
            </a:endParaRPr>
          </a:p>
          <a:p>
            <a:pPr>
              <a:lnSpc>
                <a:spcPts val="1800"/>
              </a:lnSpc>
              <a:spcBef>
                <a:spcPts val="0"/>
              </a:spcBef>
              <a:defRPr/>
            </a:pPr>
            <a:r>
              <a:rPr lang="en-US" sz="1800" b="1" dirty="0">
                <a:solidFill>
                  <a:srgbClr val="014678"/>
                </a:solidFill>
                <a:latin typeface="Arial" panose="020B0604020202020204" pitchFamily="34" charset="0"/>
                <a:cs typeface="Arial" panose="020B0604020202020204" pitchFamily="34" charset="0"/>
              </a:rPr>
              <a:t>Q – </a:t>
            </a:r>
            <a:r>
              <a:rPr lang="en-US" sz="1800" b="1" dirty="0">
                <a:solidFill>
                  <a:srgbClr val="014678"/>
                </a:solidFill>
                <a:latin typeface="Arial" panose="020B0604020202020204" pitchFamily="34" charset="0"/>
                <a:ea typeface="+mj-ea"/>
                <a:cs typeface="Arial" panose="020B0604020202020204" pitchFamily="34" charset="0"/>
              </a:rPr>
              <a:t>Will the cut/copy/paste functions be available in the text boxes during the written exam?</a:t>
            </a:r>
          </a:p>
          <a:p>
            <a:pPr>
              <a:lnSpc>
                <a:spcPts val="1800"/>
              </a:lnSpc>
              <a:spcBef>
                <a:spcPts val="0"/>
              </a:spcBef>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Yes, the cut/copy/paste functions be available for the written examination. </a:t>
            </a:r>
          </a:p>
          <a:p>
            <a:pPr>
              <a:lnSpc>
                <a:spcPts val="1800"/>
              </a:lnSpc>
              <a:spcBef>
                <a:spcPts val="0"/>
              </a:spcBef>
              <a:spcAft>
                <a:spcPts val="0"/>
              </a:spcAf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lang="en-US" sz="1800" b="1" dirty="0">
                <a:solidFill>
                  <a:srgbClr val="014678"/>
                </a:solidFill>
                <a:latin typeface="Arial" panose="020B0604020202020204" pitchFamily="34" charset="0"/>
                <a:cs typeface="Arial" panose="020B0604020202020204" pitchFamily="34" charset="0"/>
              </a:rPr>
              <a:t>Q – When will candidates be notified of their progression to the clinical/viva component?</a:t>
            </a:r>
          </a:p>
          <a:p>
            <a:pPr>
              <a:lnSpc>
                <a:spcPts val="1800"/>
              </a:lnSpc>
              <a:spcBef>
                <a:spcPts val="0"/>
              </a:spcBef>
              <a:spcAft>
                <a:spcPts val="0"/>
              </a:spcAft>
              <a:defRPr/>
            </a:pPr>
            <a:r>
              <a:rPr lang="en-US" sz="1800" dirty="0">
                <a:solidFill>
                  <a:srgbClr val="000000"/>
                </a:solidFill>
                <a:latin typeface="Arial" panose="020B0604020202020204" pitchFamily="34" charset="0"/>
              </a:rPr>
              <a:t>A – </a:t>
            </a:r>
            <a:r>
              <a:rPr lang="en-US" sz="1800" dirty="0">
                <a:solidFill>
                  <a:srgbClr val="000000"/>
                </a:solidFill>
                <a:latin typeface="Arial" panose="020B0604020202020204" pitchFamily="34" charset="0"/>
                <a:ea typeface="+mj-ea"/>
                <a:cs typeface="Arial" panose="020B0604020202020204" pitchFamily="34" charset="0"/>
              </a:rPr>
              <a:t>Candidates will be advised in writing on Thursday 4 September 2025.</a:t>
            </a:r>
          </a:p>
          <a:p>
            <a:pPr>
              <a:lnSpc>
                <a:spcPts val="1800"/>
              </a:lnSpc>
              <a:spcBef>
                <a:spcPts val="0"/>
              </a:spcBef>
              <a:spcAft>
                <a:spcPts val="0"/>
              </a:spcAft>
              <a:defRPr/>
            </a:pP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endParaRPr lang="en-US" sz="1800" dirty="0">
              <a:solidFill>
                <a:srgbClr val="000000"/>
              </a:solidFill>
              <a:latin typeface="Arial" panose="020B0604020202020204" pitchFamily="34" charset="0"/>
              <a:ea typeface="+mj-ea"/>
              <a:cs typeface="Arial" panose="020B0604020202020204" pitchFamily="34" charset="0"/>
            </a:endParaRPr>
          </a:p>
          <a:p>
            <a:endParaRPr lang="en-AU" sz="1800" dirty="0">
              <a:solidFill>
                <a:srgbClr val="000000"/>
              </a:solidFill>
              <a:latin typeface="Arial" panose="020B0604020202020204" pitchFamily="34" charset="0"/>
            </a:endParaRPr>
          </a:p>
          <a:p>
            <a:endParaRPr lang="en-AU" sz="1800" b="0" i="0" u="none" strike="noStrike" baseline="0" dirty="0">
              <a:solidFill>
                <a:srgbClr val="000000"/>
              </a:solidFill>
              <a:latin typeface="Wingdings" panose="05000000000000000000" pitchFamily="2" charset="2"/>
            </a:endParaRPr>
          </a:p>
          <a:p>
            <a:pPr marL="998538" marR="0" lvl="2" algn="l" defTabSz="914400" rtl="0" eaLnBrk="1" fontAlgn="auto" latinLnBrk="0" hangingPunct="1">
              <a:lnSpc>
                <a:spcPct val="150000"/>
              </a:lnSpc>
              <a:spcBef>
                <a:spcPts val="500"/>
              </a:spcBef>
              <a:spcAft>
                <a:spcPts val="0"/>
              </a:spcAft>
              <a:buClrTx/>
              <a:buSzTx/>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344613" marR="0" lvl="0" indent="-3571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17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grpSp>
        <p:nvGrpSpPr>
          <p:cNvPr id="26" name="Group 25">
            <a:extLst>
              <a:ext uri="{FF2B5EF4-FFF2-40B4-BE49-F238E27FC236}">
                <a16:creationId xmlns:a16="http://schemas.microsoft.com/office/drawing/2014/main" id="{36945C6B-73AF-8DF9-C6C3-893BA89E595E}"/>
              </a:ext>
            </a:extLst>
          </p:cNvPr>
          <p:cNvGrpSpPr/>
          <p:nvPr/>
        </p:nvGrpSpPr>
        <p:grpSpPr>
          <a:xfrm>
            <a:off x="10368792" y="5511566"/>
            <a:ext cx="1622793" cy="1277551"/>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D4D853F7-C7F1-4FD8-9942-5EBF0EC70BCF}"/>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918E3AF0-C01E-A072-4109-FE2EA1C404E4}"/>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graphicFrame>
        <p:nvGraphicFramePr>
          <p:cNvPr id="2" name="Table 1">
            <a:extLst>
              <a:ext uri="{FF2B5EF4-FFF2-40B4-BE49-F238E27FC236}">
                <a16:creationId xmlns:a16="http://schemas.microsoft.com/office/drawing/2014/main" id="{AFA31FC6-34FF-D79B-2487-B0636D8C1F08}"/>
              </a:ext>
            </a:extLst>
          </p:cNvPr>
          <p:cNvGraphicFramePr>
            <a:graphicFrameLocks noGrp="1"/>
          </p:cNvGraphicFramePr>
          <p:nvPr>
            <p:extLst>
              <p:ext uri="{D42A27DB-BD31-4B8C-83A1-F6EECF244321}">
                <p14:modId xmlns:p14="http://schemas.microsoft.com/office/powerpoint/2010/main" val="1517446350"/>
              </p:ext>
            </p:extLst>
          </p:nvPr>
        </p:nvGraphicFramePr>
        <p:xfrm>
          <a:off x="69456" y="110114"/>
          <a:ext cx="5794801" cy="579120"/>
        </p:xfrm>
        <a:graphic>
          <a:graphicData uri="http://schemas.openxmlformats.org/drawingml/2006/table">
            <a:tbl>
              <a:tblPr firstRow="1" bandRow="1">
                <a:tableStyleId>{5C22544A-7EE6-4342-B048-85BDC9FD1C3A}</a:tableStyleId>
              </a:tblPr>
              <a:tblGrid>
                <a:gridCol w="884555">
                  <a:extLst>
                    <a:ext uri="{9D8B030D-6E8A-4147-A177-3AD203B41FA5}">
                      <a16:colId xmlns:a16="http://schemas.microsoft.com/office/drawing/2014/main" val="2181948408"/>
                    </a:ext>
                  </a:extLst>
                </a:gridCol>
                <a:gridCol w="4910246">
                  <a:extLst>
                    <a:ext uri="{9D8B030D-6E8A-4147-A177-3AD203B41FA5}">
                      <a16:colId xmlns:a16="http://schemas.microsoft.com/office/drawing/2014/main" val="4070470771"/>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800" b="0" kern="1200" dirty="0">
                          <a:solidFill>
                            <a:srgbClr val="164579"/>
                          </a:solidFill>
                          <a:latin typeface="Arial" panose="020B0604020202020204" pitchFamily="34" charset="0"/>
                          <a:ea typeface="+mn-ea"/>
                          <a:cs typeface="Arial" panose="020B0604020202020204" pitchFamily="34" charset="0"/>
                        </a:rPr>
                        <a:t>Questions from candidates</a:t>
                      </a:r>
                      <a:endParaRPr lang="en-AU" sz="1800" b="0" kern="1200" dirty="0">
                        <a:solidFill>
                          <a:srgbClr val="164579"/>
                        </a:solidFill>
                        <a:latin typeface="Arial" panose="020B0604020202020204" pitchFamily="34" charset="0"/>
                        <a:ea typeface="+mn-ea"/>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479189"/>
                  </a:ext>
                </a:extLst>
              </a:tr>
            </a:tbl>
          </a:graphicData>
        </a:graphic>
      </p:graphicFrame>
    </p:spTree>
    <p:extLst>
      <p:ext uri="{BB962C8B-B14F-4D97-AF65-F5344CB8AC3E}">
        <p14:creationId xmlns:p14="http://schemas.microsoft.com/office/powerpoint/2010/main" val="370514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83B3A72-FCC6-0911-3DDF-BEC35931BDBA}"/>
              </a:ext>
            </a:extLst>
          </p:cNvPr>
          <p:cNvGrpSpPr/>
          <p:nvPr/>
        </p:nvGrpSpPr>
        <p:grpSpPr>
          <a:xfrm>
            <a:off x="663559" y="5434199"/>
            <a:ext cx="1159475" cy="1034613"/>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A1715AF3-A93C-C86B-9290-BB2E4E050C58}"/>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1BB34EDA-9EC5-CA66-2FB0-02291764DF89}"/>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
        <p:nvSpPr>
          <p:cNvPr id="5" name="Title 5">
            <a:extLst>
              <a:ext uri="{FF2B5EF4-FFF2-40B4-BE49-F238E27FC236}">
                <a16:creationId xmlns:a16="http://schemas.microsoft.com/office/drawing/2014/main" id="{BAF7B2AE-4683-C5E7-0A9F-5B7DB3CC869B}"/>
              </a:ext>
            </a:extLst>
          </p:cNvPr>
          <p:cNvSpPr>
            <a:spLocks noGrp="1"/>
          </p:cNvSpPr>
          <p:nvPr>
            <p:ph type="title"/>
          </p:nvPr>
        </p:nvSpPr>
        <p:spPr>
          <a:xfrm>
            <a:off x="80599" y="1259005"/>
            <a:ext cx="8719127" cy="3451017"/>
          </a:xfrm>
        </p:spPr>
        <p:txBody>
          <a:bodyPr vert="horz" lIns="91440" tIns="45720" rIns="91440" bIns="45720" rtlCol="0" anchor="b">
            <a:normAutofit fontScale="90000"/>
          </a:bodyPr>
          <a:lstStyle/>
          <a:p>
            <a:r>
              <a:rPr lang="en-US" sz="4200" dirty="0">
                <a:latin typeface="Arial" panose="020B0604020202020204" pitchFamily="34" charset="0"/>
                <a:cs typeface="Arial" panose="020B0604020202020204" pitchFamily="34" charset="0"/>
              </a:rPr>
              <a:t>Thank you for your time.</a:t>
            </a:r>
            <a:br>
              <a:rPr lang="en-US" sz="4200" dirty="0">
                <a:latin typeface="Arial" panose="020B0604020202020204" pitchFamily="34" charset="0"/>
                <a:cs typeface="Arial" panose="020B0604020202020204" pitchFamily="34" charset="0"/>
              </a:rPr>
            </a:br>
            <a:br>
              <a:rPr lang="en-US" sz="4200" dirty="0">
                <a:latin typeface="Arial" panose="020B0604020202020204" pitchFamily="34" charset="0"/>
                <a:cs typeface="Arial" panose="020B0604020202020204" pitchFamily="34" charset="0"/>
              </a:rPr>
            </a:br>
            <a:br>
              <a:rPr lang="en-US" sz="4200"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Examination Team Contact</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E: examinations@surgeons.org</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T: +613 9249 1280</a:t>
            </a:r>
            <a:br>
              <a:rPr lang="en-US" sz="4200" dirty="0">
                <a:latin typeface="Arial" panose="020B0604020202020204" pitchFamily="34" charset="0"/>
                <a:cs typeface="Arial" panose="020B0604020202020204" pitchFamily="34" charset="0"/>
              </a:rPr>
            </a:b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16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84DFABFD-D42B-757F-C37D-A19FC357A52D}"/>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4200"/>
              <a:t>Acknowledgement of Country </a:t>
            </a:r>
            <a:br>
              <a:rPr lang="en-US" sz="4200"/>
            </a:br>
            <a:r>
              <a:rPr lang="en-US" sz="4200"/>
              <a:t>Māori Welcome</a:t>
            </a:r>
          </a:p>
        </p:txBody>
      </p:sp>
      <p:sp>
        <p:nvSpPr>
          <p:cNvPr id="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3B0F42B-D6F7-3B4D-1847-ED64EFCC28C7}"/>
              </a:ext>
            </a:extLst>
          </p:cNvPr>
          <p:cNvSpPr>
            <a:spLocks noGrp="1"/>
          </p:cNvSpPr>
          <p:nvPr>
            <p:ph type="body" sz="half" idx="2"/>
          </p:nvPr>
        </p:nvSpPr>
        <p:spPr>
          <a:xfrm>
            <a:off x="640079" y="2706624"/>
            <a:ext cx="9644823" cy="3483864"/>
          </a:xfrm>
        </p:spPr>
        <p:txBody>
          <a:bodyPr vert="horz" lIns="91440" tIns="45720" rIns="91440" bIns="45720" rtlCol="0">
            <a:normAutofit/>
          </a:bodyPr>
          <a:lstStyle/>
          <a:p>
            <a:r>
              <a:rPr lang="en-US" sz="2200" dirty="0"/>
              <a:t>RACS acknowledges the Aboriginal and Torres Strait Islander people as the traditional owners of the land that we are all on today and extend our respect to elders past, present and emerging. </a:t>
            </a:r>
          </a:p>
          <a:p>
            <a:r>
              <a:rPr lang="en-US" sz="2200" dirty="0"/>
              <a:t>RACS respects Ngā Iwi Māori as the Tangata Whenua of Aotearoa and is committed to upholding the principles of Te </a:t>
            </a:r>
            <a:r>
              <a:rPr lang="en-US" sz="2200" dirty="0" err="1"/>
              <a:t>Tiriti</a:t>
            </a:r>
            <a:r>
              <a:rPr lang="en-US" sz="2200" dirty="0"/>
              <a:t> o Waitangi, fostering the College’s relationship with Māori, supporting Māori Fellows and Trainees, and striving to improve the health of Māori.</a:t>
            </a:r>
          </a:p>
        </p:txBody>
      </p:sp>
      <p:grpSp>
        <p:nvGrpSpPr>
          <p:cNvPr id="26" name="Group 25">
            <a:extLst>
              <a:ext uri="{FF2B5EF4-FFF2-40B4-BE49-F238E27FC236}">
                <a16:creationId xmlns:a16="http://schemas.microsoft.com/office/drawing/2014/main" id="{C83B3A72-FCC6-0911-3DDF-BEC35931BDBA}"/>
              </a:ext>
            </a:extLst>
          </p:cNvPr>
          <p:cNvGrpSpPr/>
          <p:nvPr/>
        </p:nvGrpSpPr>
        <p:grpSpPr>
          <a:xfrm>
            <a:off x="10368792" y="5511566"/>
            <a:ext cx="1622793" cy="1277551"/>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A1715AF3-A93C-C86B-9290-BB2E4E050C58}"/>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1BB34EDA-9EC5-CA66-2FB0-02291764DF89}"/>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Tree>
    <p:extLst>
      <p:ext uri="{BB962C8B-B14F-4D97-AF65-F5344CB8AC3E}">
        <p14:creationId xmlns:p14="http://schemas.microsoft.com/office/powerpoint/2010/main" val="55537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C4436E9B-86DE-4F09-88F6-4812826DE68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6635" r="6608"/>
          <a:stretch/>
        </p:blipFill>
        <p:spPr>
          <a:xfrm>
            <a:off x="4038599" y="10"/>
            <a:ext cx="8160026" cy="6875809"/>
          </a:xfrm>
          <a:prstGeom prst="rect">
            <a:avLst/>
          </a:prstGeom>
        </p:spPr>
      </p:pic>
      <p:sp>
        <p:nvSpPr>
          <p:cNvPr id="20" name="Freeform: Shape 1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6" name="Group 25">
            <a:extLst>
              <a:ext uri="{FF2B5EF4-FFF2-40B4-BE49-F238E27FC236}">
                <a16:creationId xmlns:a16="http://schemas.microsoft.com/office/drawing/2014/main" id="{C83B3A72-FCC6-0911-3DDF-BEC35931BDBA}"/>
              </a:ext>
            </a:extLst>
          </p:cNvPr>
          <p:cNvGrpSpPr/>
          <p:nvPr/>
        </p:nvGrpSpPr>
        <p:grpSpPr>
          <a:xfrm>
            <a:off x="2742567" y="5778588"/>
            <a:ext cx="1159475" cy="1034613"/>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A1715AF3-A93C-C86B-9290-BB2E4E050C58}"/>
                </a:ext>
              </a:extLst>
            </p:cNvPr>
            <p:cNvPicPr>
              <a:picLocks noChangeAspect="1"/>
            </p:cNvPicPr>
            <p:nvPr/>
          </p:nvPicPr>
          <p:blipFill rotWithShape="1">
            <a:blip r:embed="rId4">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1BB34EDA-9EC5-CA66-2FB0-02291764DF89}"/>
                </a:ext>
              </a:extLst>
            </p:cNvPr>
            <p:cNvPicPr>
              <a:picLocks noChangeAspect="1"/>
            </p:cNvPicPr>
            <p:nvPr/>
          </p:nvPicPr>
          <p:blipFill rotWithShape="1">
            <a:blip r:embed="rId4">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
        <p:nvSpPr>
          <p:cNvPr id="2" name="Title 5">
            <a:extLst>
              <a:ext uri="{FF2B5EF4-FFF2-40B4-BE49-F238E27FC236}">
                <a16:creationId xmlns:a16="http://schemas.microsoft.com/office/drawing/2014/main" id="{088A5188-4E90-06D6-1C3C-58B4C5DA2E56}"/>
              </a:ext>
            </a:extLst>
          </p:cNvPr>
          <p:cNvSpPr txBox="1">
            <a:spLocks/>
          </p:cNvSpPr>
          <p:nvPr/>
        </p:nvSpPr>
        <p:spPr>
          <a:xfrm>
            <a:off x="-6625" y="2202387"/>
            <a:ext cx="4387871" cy="3531403"/>
          </a:xfrm>
          <a:prstGeom prst="rect">
            <a:avLst/>
          </a:prstGeom>
        </p:spPr>
        <p:txBody>
          <a:bodyPr vert="horz" lIns="91440" tIns="45720" rIns="91440" bIns="45720" rtlCol="0" anchor="t">
            <a:normAutofit fontScale="85000" lnSpcReduction="20000"/>
          </a:bodyPr>
          <a:lstStyle>
            <a:lvl1pPr algn="l" defTabSz="914400" rtl="0" eaLnBrk="1" latinLnBrk="0" hangingPunct="1">
              <a:lnSpc>
                <a:spcPct val="100000"/>
              </a:lnSpc>
              <a:spcBef>
                <a:spcPct val="0"/>
              </a:spcBef>
              <a:buNone/>
              <a:defRPr sz="3350" b="1" kern="1200">
                <a:solidFill>
                  <a:schemeClr val="bg1"/>
                </a:solidFill>
                <a:latin typeface="+mj-lt"/>
                <a:ea typeface="+mj-ea"/>
                <a:cs typeface="+mj-cs"/>
              </a:defRPr>
            </a:lvl1pPr>
          </a:lstStyle>
          <a:p>
            <a:pPr>
              <a:lnSpc>
                <a:spcPct val="90000"/>
              </a:lnSpc>
            </a:pPr>
            <a:r>
              <a:rPr lang="en-US" sz="2200" dirty="0">
                <a:solidFill>
                  <a:srgbClr val="FFFFFF"/>
                </a:solidFill>
                <a:effectLst>
                  <a:outerShdw blurRad="38100" dist="38100" dir="2700000" algn="tl">
                    <a:srgbClr val="000000">
                      <a:alpha val="43137"/>
                    </a:srgbClr>
                  </a:outerShdw>
                </a:effectLst>
              </a:rPr>
              <a:t>Panelists:</a:t>
            </a:r>
            <a:br>
              <a:rPr lang="en-US" sz="1800" dirty="0">
                <a:solidFill>
                  <a:srgbClr val="FFFFFF"/>
                </a:solidFill>
              </a:rPr>
            </a:br>
            <a:br>
              <a:rPr lang="en-US" sz="1800" dirty="0">
                <a:solidFill>
                  <a:srgbClr val="FFFFFF"/>
                </a:solidFill>
              </a:rPr>
            </a:br>
            <a:r>
              <a:rPr lang="en-US" sz="1800" dirty="0">
                <a:solidFill>
                  <a:srgbClr val="FFFFFF"/>
                </a:solidFill>
              </a:rPr>
              <a:t>Adjunct Professor Deborah Bailey</a:t>
            </a:r>
          </a:p>
          <a:p>
            <a:pPr>
              <a:lnSpc>
                <a:spcPct val="90000"/>
              </a:lnSpc>
            </a:pPr>
            <a:r>
              <a:rPr lang="en-US" sz="1800" b="0" i="1" dirty="0">
                <a:solidFill>
                  <a:srgbClr val="FFFFFF"/>
                </a:solidFill>
              </a:rPr>
              <a:t>Chair, Court of Examiners </a:t>
            </a:r>
          </a:p>
          <a:p>
            <a:pPr>
              <a:lnSpc>
                <a:spcPct val="90000"/>
              </a:lnSpc>
            </a:pPr>
            <a:endParaRPr lang="en-US" sz="1800" dirty="0">
              <a:solidFill>
                <a:srgbClr val="FFFFFF"/>
              </a:solidFill>
              <a:effectLst>
                <a:outerShdw blurRad="38100" dist="38100" dir="2700000" algn="tl">
                  <a:srgbClr val="000000">
                    <a:alpha val="43137"/>
                  </a:srgbClr>
                </a:outerShdw>
              </a:effectLst>
            </a:endParaRPr>
          </a:p>
          <a:p>
            <a:pPr>
              <a:lnSpc>
                <a:spcPct val="90000"/>
              </a:lnSpc>
            </a:pPr>
            <a:r>
              <a:rPr lang="en-BB" sz="1800" dirty="0">
                <a:solidFill>
                  <a:srgbClr val="FFFFFF"/>
                </a:solidFill>
              </a:rPr>
              <a:t>Dr Gregory Keogh</a:t>
            </a:r>
            <a:endParaRPr lang="en-US" sz="1800" dirty="0">
              <a:solidFill>
                <a:srgbClr val="FFFFFF"/>
              </a:solidFill>
            </a:endParaRPr>
          </a:p>
          <a:p>
            <a:pPr>
              <a:lnSpc>
                <a:spcPct val="90000"/>
              </a:lnSpc>
            </a:pPr>
            <a:r>
              <a:rPr lang="en-US" sz="1800" b="0" i="1" dirty="0">
                <a:solidFill>
                  <a:srgbClr val="FFFFFF"/>
                </a:solidFill>
              </a:rPr>
              <a:t>Deputy Chair, Court of Examiners</a:t>
            </a:r>
          </a:p>
          <a:p>
            <a:pPr>
              <a:lnSpc>
                <a:spcPct val="90000"/>
              </a:lnSpc>
            </a:pPr>
            <a:endParaRPr lang="en-US" sz="1800" b="0" i="1" dirty="0">
              <a:solidFill>
                <a:srgbClr val="FFFFFF"/>
              </a:solidFill>
            </a:endParaRPr>
          </a:p>
          <a:p>
            <a:pPr>
              <a:lnSpc>
                <a:spcPct val="90000"/>
              </a:lnSpc>
            </a:pPr>
            <a:r>
              <a:rPr lang="en-US" sz="1900" dirty="0">
                <a:solidFill>
                  <a:srgbClr val="FFFFFF"/>
                </a:solidFill>
              </a:rPr>
              <a:t>Dr Glen Wood</a:t>
            </a:r>
          </a:p>
          <a:p>
            <a:pPr>
              <a:lnSpc>
                <a:spcPct val="90000"/>
              </a:lnSpc>
            </a:pPr>
            <a:r>
              <a:rPr lang="en-US" sz="1800" b="0" i="1" dirty="0">
                <a:solidFill>
                  <a:srgbClr val="FFFFFF"/>
                </a:solidFill>
              </a:rPr>
              <a:t>Deputy Chair, Court of Examiners</a:t>
            </a:r>
          </a:p>
          <a:p>
            <a:pPr>
              <a:lnSpc>
                <a:spcPct val="90000"/>
              </a:lnSpc>
            </a:pPr>
            <a:endParaRPr lang="en-US" sz="1800" b="0" i="1" dirty="0">
              <a:solidFill>
                <a:srgbClr val="FFFFFF"/>
              </a:solidFill>
            </a:endParaRPr>
          </a:p>
          <a:p>
            <a:pPr>
              <a:lnSpc>
                <a:spcPct val="90000"/>
              </a:lnSpc>
            </a:pPr>
            <a:r>
              <a:rPr lang="en-US" sz="1800" dirty="0">
                <a:solidFill>
                  <a:srgbClr val="FFFFFF"/>
                </a:solidFill>
              </a:rPr>
              <a:t>Mishie Juganaikloo </a:t>
            </a:r>
            <a:br>
              <a:rPr lang="en-US" sz="1800" dirty="0">
                <a:solidFill>
                  <a:srgbClr val="FFFFFF"/>
                </a:solidFill>
              </a:rPr>
            </a:br>
            <a:r>
              <a:rPr lang="en-US" sz="1800" b="0" i="1" dirty="0">
                <a:solidFill>
                  <a:srgbClr val="FFFFFF"/>
                </a:solidFill>
              </a:rPr>
              <a:t>Manager, Fellowship Examination</a:t>
            </a:r>
          </a:p>
          <a:p>
            <a:pPr>
              <a:lnSpc>
                <a:spcPct val="90000"/>
              </a:lnSpc>
            </a:pPr>
            <a:br>
              <a:rPr lang="en-US" sz="1800" dirty="0">
                <a:solidFill>
                  <a:srgbClr val="FFFFFF"/>
                </a:solidFill>
              </a:rPr>
            </a:br>
            <a:r>
              <a:rPr lang="en-US" sz="1800" dirty="0">
                <a:solidFill>
                  <a:srgbClr val="FFFFFF"/>
                </a:solidFill>
              </a:rPr>
              <a:t>Ryan Frerotte</a:t>
            </a:r>
          </a:p>
          <a:p>
            <a:pPr>
              <a:lnSpc>
                <a:spcPct val="90000"/>
              </a:lnSpc>
            </a:pPr>
            <a:r>
              <a:rPr lang="en-US" sz="1800" b="0" i="1" dirty="0">
                <a:solidFill>
                  <a:srgbClr val="FFFFFF"/>
                </a:solidFill>
              </a:rPr>
              <a:t>Examinations Coordinator</a:t>
            </a:r>
            <a:endParaRPr lang="en-BB" sz="1800" b="0" i="1" dirty="0">
              <a:solidFill>
                <a:srgbClr val="FFFFFF"/>
              </a:solidFill>
            </a:endParaRPr>
          </a:p>
          <a:p>
            <a:pPr>
              <a:lnSpc>
                <a:spcPct val="90000"/>
              </a:lnSpc>
            </a:pPr>
            <a:endParaRPr lang="en-BB" sz="1800" b="0" i="1" dirty="0">
              <a:solidFill>
                <a:srgbClr val="FFFFFF"/>
              </a:solidFill>
            </a:endParaRPr>
          </a:p>
          <a:p>
            <a:pPr>
              <a:lnSpc>
                <a:spcPct val="90000"/>
              </a:lnSpc>
            </a:pPr>
            <a:r>
              <a:rPr lang="en-BB" sz="1800" dirty="0">
                <a:solidFill>
                  <a:srgbClr val="FFFFFF"/>
                </a:solidFill>
              </a:rPr>
              <a:t>Desley Ward</a:t>
            </a:r>
            <a:endParaRPr lang="en-US" sz="1800" dirty="0">
              <a:solidFill>
                <a:srgbClr val="FFFFFF"/>
              </a:solidFill>
            </a:endParaRPr>
          </a:p>
          <a:p>
            <a:pPr>
              <a:lnSpc>
                <a:spcPct val="90000"/>
              </a:lnSpc>
            </a:pPr>
            <a:r>
              <a:rPr lang="en-BB" sz="1800" b="0" i="1" dirty="0">
                <a:solidFill>
                  <a:srgbClr val="FFFFFF"/>
                </a:solidFill>
              </a:rPr>
              <a:t>General Manager</a:t>
            </a:r>
            <a:r>
              <a:rPr lang="en-US" sz="1800" b="0" i="1" dirty="0">
                <a:solidFill>
                  <a:srgbClr val="FFFFFF"/>
                </a:solidFill>
              </a:rPr>
              <a:t>, Assessments</a:t>
            </a:r>
          </a:p>
        </p:txBody>
      </p:sp>
    </p:spTree>
    <p:extLst>
      <p:ext uri="{BB962C8B-B14F-4D97-AF65-F5344CB8AC3E}">
        <p14:creationId xmlns:p14="http://schemas.microsoft.com/office/powerpoint/2010/main" val="323438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09">
            <a:extLst>
              <a:ext uri="{FF2B5EF4-FFF2-40B4-BE49-F238E27FC236}">
                <a16:creationId xmlns:a16="http://schemas.microsoft.com/office/drawing/2014/main" id="{DEB14E7E-93AB-F65B-85B8-78215116CCAF}"/>
              </a:ext>
            </a:extLst>
          </p:cNvPr>
          <p:cNvGraphicFramePr>
            <a:graphicFrameLocks noGrp="1"/>
          </p:cNvGraphicFramePr>
          <p:nvPr>
            <p:extLst>
              <p:ext uri="{D42A27DB-BD31-4B8C-83A1-F6EECF244321}">
                <p14:modId xmlns:p14="http://schemas.microsoft.com/office/powerpoint/2010/main" val="2867065324"/>
              </p:ext>
            </p:extLst>
          </p:nvPr>
        </p:nvGraphicFramePr>
        <p:xfrm>
          <a:off x="276864" y="111521"/>
          <a:ext cx="5794801" cy="640080"/>
        </p:xfrm>
        <a:graphic>
          <a:graphicData uri="http://schemas.openxmlformats.org/drawingml/2006/table">
            <a:tbl>
              <a:tblPr firstRow="1" bandRow="1">
                <a:tableStyleId>{5C22544A-7EE6-4342-B048-85BDC9FD1C3A}</a:tableStyleId>
              </a:tblPr>
              <a:tblGrid>
                <a:gridCol w="1025954">
                  <a:extLst>
                    <a:ext uri="{9D8B030D-6E8A-4147-A177-3AD203B41FA5}">
                      <a16:colId xmlns:a16="http://schemas.microsoft.com/office/drawing/2014/main" val="2281252568"/>
                    </a:ext>
                  </a:extLst>
                </a:gridCol>
                <a:gridCol w="4768847">
                  <a:extLst>
                    <a:ext uri="{9D8B030D-6E8A-4147-A177-3AD203B41FA5}">
                      <a16:colId xmlns:a16="http://schemas.microsoft.com/office/drawing/2014/main" val="870101878"/>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rgbClr val="164579"/>
                          </a:solidFill>
                          <a:latin typeface="Arial" panose="020B0604020202020204" pitchFamily="34" charset="0"/>
                          <a:cs typeface="Arial" panose="020B0604020202020204" pitchFamily="34" charset="0"/>
                        </a:rPr>
                        <a:t>Uncoupling of the Fellowship Examination (excluding Vascular Surgery)</a:t>
                      </a:r>
                      <a:endParaRPr lang="en-AU" sz="1800" b="0" dirty="0">
                        <a:solidFill>
                          <a:srgbClr val="164579"/>
                        </a:solidFill>
                        <a:latin typeface="Arial" panose="020B0604020202020204" pitchFamily="34" charset="0"/>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1902905"/>
                  </a:ext>
                </a:extLst>
              </a:tr>
            </a:tbl>
          </a:graphicData>
        </a:graphic>
      </p:graphicFrame>
      <p:pic>
        <p:nvPicPr>
          <p:cNvPr id="6" name="Picture 5" descr="A diagram of a company&#10;&#10;AI-generated content may be incorrect.">
            <a:extLst>
              <a:ext uri="{FF2B5EF4-FFF2-40B4-BE49-F238E27FC236}">
                <a16:creationId xmlns:a16="http://schemas.microsoft.com/office/drawing/2014/main" id="{6FFD644B-D4B8-0751-30B8-0B623EEB3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839" y="0"/>
            <a:ext cx="8111612" cy="6675128"/>
          </a:xfrm>
          <a:prstGeom prst="rect">
            <a:avLst/>
          </a:prstGeom>
        </p:spPr>
      </p:pic>
    </p:spTree>
    <p:extLst>
      <p:ext uri="{BB962C8B-B14F-4D97-AF65-F5344CB8AC3E}">
        <p14:creationId xmlns:p14="http://schemas.microsoft.com/office/powerpoint/2010/main" val="82984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09">
            <a:extLst>
              <a:ext uri="{FF2B5EF4-FFF2-40B4-BE49-F238E27FC236}">
                <a16:creationId xmlns:a16="http://schemas.microsoft.com/office/drawing/2014/main" id="{3B4DB3A4-4C18-AB01-937E-0224AEDEEF65}"/>
              </a:ext>
            </a:extLst>
          </p:cNvPr>
          <p:cNvGraphicFramePr>
            <a:graphicFrameLocks noGrp="1"/>
          </p:cNvGraphicFramePr>
          <p:nvPr>
            <p:extLst>
              <p:ext uri="{D42A27DB-BD31-4B8C-83A1-F6EECF244321}">
                <p14:modId xmlns:p14="http://schemas.microsoft.com/office/powerpoint/2010/main" val="2584232876"/>
              </p:ext>
            </p:extLst>
          </p:nvPr>
        </p:nvGraphicFramePr>
        <p:xfrm>
          <a:off x="276864" y="111521"/>
          <a:ext cx="5794801" cy="640080"/>
        </p:xfrm>
        <a:graphic>
          <a:graphicData uri="http://schemas.openxmlformats.org/drawingml/2006/table">
            <a:tbl>
              <a:tblPr firstRow="1" bandRow="1">
                <a:tableStyleId>{5C22544A-7EE6-4342-B048-85BDC9FD1C3A}</a:tableStyleId>
              </a:tblPr>
              <a:tblGrid>
                <a:gridCol w="1025954">
                  <a:extLst>
                    <a:ext uri="{9D8B030D-6E8A-4147-A177-3AD203B41FA5}">
                      <a16:colId xmlns:a16="http://schemas.microsoft.com/office/drawing/2014/main" val="2281252568"/>
                    </a:ext>
                  </a:extLst>
                </a:gridCol>
                <a:gridCol w="4768847">
                  <a:extLst>
                    <a:ext uri="{9D8B030D-6E8A-4147-A177-3AD203B41FA5}">
                      <a16:colId xmlns:a16="http://schemas.microsoft.com/office/drawing/2014/main" val="870101878"/>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rgbClr val="164579"/>
                          </a:solidFill>
                          <a:latin typeface="Arial" panose="020B0604020202020204" pitchFamily="34" charset="0"/>
                          <a:cs typeface="Arial" panose="020B0604020202020204" pitchFamily="34" charset="0"/>
                        </a:rPr>
                        <a:t>Uncoupling of the Fellowship Examination for Vascular Surgery</a:t>
                      </a:r>
                      <a:endParaRPr lang="en-AU" sz="1800" b="0" dirty="0">
                        <a:solidFill>
                          <a:srgbClr val="164579"/>
                        </a:solidFill>
                        <a:latin typeface="Arial" panose="020B0604020202020204" pitchFamily="34" charset="0"/>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1902905"/>
                  </a:ext>
                </a:extLst>
              </a:tr>
            </a:tbl>
          </a:graphicData>
        </a:graphic>
      </p:graphicFrame>
      <p:pic>
        <p:nvPicPr>
          <p:cNvPr id="6" name="Picture 5" descr="A screenshot of a computer screen&#10;&#10;AI-generated content may be incorrect.">
            <a:extLst>
              <a:ext uri="{FF2B5EF4-FFF2-40B4-BE49-F238E27FC236}">
                <a16:creationId xmlns:a16="http://schemas.microsoft.com/office/drawing/2014/main" id="{DA7E1AB3-4414-1437-7E54-FD5F06E40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665" y="56803"/>
            <a:ext cx="3966142" cy="6920092"/>
          </a:xfrm>
          <a:prstGeom prst="rect">
            <a:avLst/>
          </a:prstGeom>
        </p:spPr>
      </p:pic>
      <p:sp>
        <p:nvSpPr>
          <p:cNvPr id="7" name="TextBox 6">
            <a:extLst>
              <a:ext uri="{FF2B5EF4-FFF2-40B4-BE49-F238E27FC236}">
                <a16:creationId xmlns:a16="http://schemas.microsoft.com/office/drawing/2014/main" id="{D8EA51C0-00D0-13CF-DFEB-F03751174652}"/>
              </a:ext>
            </a:extLst>
          </p:cNvPr>
          <p:cNvSpPr txBox="1"/>
          <p:nvPr/>
        </p:nvSpPr>
        <p:spPr>
          <a:xfrm>
            <a:off x="245560" y="1246239"/>
            <a:ext cx="5850440" cy="1200329"/>
          </a:xfrm>
          <a:prstGeom prst="rect">
            <a:avLst/>
          </a:prstGeom>
          <a:noFill/>
        </p:spPr>
        <p:txBody>
          <a:bodyPr wrap="square" rtlCol="0">
            <a:spAutoFit/>
          </a:bodyPr>
          <a:lstStyle/>
          <a:p>
            <a:r>
              <a:rPr lang="en-US" dirty="0">
                <a:solidFill>
                  <a:schemeClr val="accent1">
                    <a:lumMod val="75000"/>
                  </a:schemeClr>
                </a:solidFill>
                <a:latin typeface="Arial" panose="020B0604020202020204" pitchFamily="34" charset="0"/>
                <a:cs typeface="Arial" panose="020B0604020202020204" pitchFamily="34" charset="0"/>
              </a:rPr>
              <a:t>As Vascular Surgery has one written segment, all candidates will </a:t>
            </a:r>
            <a:r>
              <a:rPr lang="en-AU" dirty="0">
                <a:solidFill>
                  <a:schemeClr val="accent1">
                    <a:lumMod val="75000"/>
                  </a:schemeClr>
                </a:solidFill>
                <a:latin typeface="Arial" panose="020B0604020202020204" pitchFamily="34" charset="0"/>
                <a:cs typeface="Arial" panose="020B0604020202020204" pitchFamily="34" charset="0"/>
              </a:rPr>
              <a:t>progress to the clinical/viva component whether they passed or fail that segment. </a:t>
            </a:r>
          </a:p>
          <a:p>
            <a:endParaRPr lang="en-AU" dirty="0"/>
          </a:p>
        </p:txBody>
      </p:sp>
      <p:grpSp>
        <p:nvGrpSpPr>
          <p:cNvPr id="8" name="Group 7">
            <a:extLst>
              <a:ext uri="{FF2B5EF4-FFF2-40B4-BE49-F238E27FC236}">
                <a16:creationId xmlns:a16="http://schemas.microsoft.com/office/drawing/2014/main" id="{9C246659-859C-F677-C770-D071219594A7}"/>
              </a:ext>
            </a:extLst>
          </p:cNvPr>
          <p:cNvGrpSpPr/>
          <p:nvPr/>
        </p:nvGrpSpPr>
        <p:grpSpPr>
          <a:xfrm>
            <a:off x="10479405" y="5580449"/>
            <a:ext cx="1622793" cy="1277551"/>
            <a:chOff x="1763486" y="5175287"/>
            <a:chExt cx="1257034" cy="1121666"/>
          </a:xfrm>
        </p:grpSpPr>
        <p:pic>
          <p:nvPicPr>
            <p:cNvPr id="9" name="Picture 8" descr="A couple of colorful designs&#10;&#10;Description automatically generated">
              <a:extLst>
                <a:ext uri="{FF2B5EF4-FFF2-40B4-BE49-F238E27FC236}">
                  <a16:creationId xmlns:a16="http://schemas.microsoft.com/office/drawing/2014/main" id="{92FB5660-E5DA-8DB0-02C3-3BF3BE3F564B}"/>
                </a:ext>
              </a:extLst>
            </p:cNvPr>
            <p:cNvPicPr>
              <a:picLocks noChangeAspect="1"/>
            </p:cNvPicPr>
            <p:nvPr/>
          </p:nvPicPr>
          <p:blipFill rotWithShape="1">
            <a:blip r:embed="rId4">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10" name="Picture 9" descr="A couple of colorful designs&#10;&#10;Description automatically generated">
              <a:extLst>
                <a:ext uri="{FF2B5EF4-FFF2-40B4-BE49-F238E27FC236}">
                  <a16:creationId xmlns:a16="http://schemas.microsoft.com/office/drawing/2014/main" id="{520D0697-8B54-EF94-3672-6A4DA150CF8F}"/>
                </a:ext>
              </a:extLst>
            </p:cNvPr>
            <p:cNvPicPr>
              <a:picLocks noChangeAspect="1"/>
            </p:cNvPicPr>
            <p:nvPr/>
          </p:nvPicPr>
          <p:blipFill rotWithShape="1">
            <a:blip r:embed="rId4">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Tree>
    <p:extLst>
      <p:ext uri="{BB962C8B-B14F-4D97-AF65-F5344CB8AC3E}">
        <p14:creationId xmlns:p14="http://schemas.microsoft.com/office/powerpoint/2010/main" val="81166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E2492A-9DA6-06F0-CB2E-BE904D7DE766}"/>
              </a:ext>
            </a:extLst>
          </p:cNvPr>
          <p:cNvSpPr>
            <a:spLocks noGrp="1"/>
          </p:cNvSpPr>
          <p:nvPr>
            <p:ph sz="quarter" idx="14"/>
          </p:nvPr>
        </p:nvSpPr>
        <p:spPr>
          <a:xfrm>
            <a:off x="276863" y="859325"/>
            <a:ext cx="11632459" cy="5887153"/>
          </a:xfrm>
        </p:spPr>
        <p:txBody>
          <a:bodyPr>
            <a:normAutofit/>
          </a:body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Candidates who fail two written segments will not progress to the clinical/viva component in that sitting. For Vascular Surgery as the written component consists of only one segment, all candidates who fail the written segment will progress to the clinical/viva component.</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Candidates who pass all written segments but fail the overall exam will bypass the written component of the next scheduled exam sitting as a one-time exemption and progress directly to the clinical/viva component.</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Candidates who do not progress to the clinical/viva component will receive a partial refund of the examination fee after the conclusion of the clinical/viva examination in accordance with the information published on the RACS website.</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Candidates who are only required to sit the clinical/viva component will pay a reduced examination fee, refer to the information published on the RACS website. </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Candidates who cannot attend the next sitting of the clinical/viva component on medical grounds must contact the exams department via email so that their circumstances and supporting documents can be evaluated on a case-by-case basis.</a:t>
            </a:r>
          </a:p>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Candidates will be notified via email regarding their progression to the clinical/viva component approximately two weeks prior to the scheduled start date of the first clinical/viva segment.</a:t>
            </a:r>
          </a:p>
          <a:p>
            <a:pPr marL="0" indent="0">
              <a:buNone/>
            </a:pPr>
            <a:endParaRPr lang="en-AU" sz="1800" dirty="0">
              <a:latin typeface="Arial" panose="020B0604020202020204" pitchFamily="34" charset="0"/>
              <a:cs typeface="Arial" panose="020B0604020202020204" pitchFamily="34" charset="0"/>
            </a:endParaRPr>
          </a:p>
        </p:txBody>
      </p:sp>
      <p:graphicFrame>
        <p:nvGraphicFramePr>
          <p:cNvPr id="4" name="Table 109">
            <a:extLst>
              <a:ext uri="{FF2B5EF4-FFF2-40B4-BE49-F238E27FC236}">
                <a16:creationId xmlns:a16="http://schemas.microsoft.com/office/drawing/2014/main" id="{7FDDA19E-5EE5-1CF6-CA0E-930F5A87ADE7}"/>
              </a:ext>
            </a:extLst>
          </p:cNvPr>
          <p:cNvGraphicFramePr>
            <a:graphicFrameLocks noGrp="1"/>
          </p:cNvGraphicFramePr>
          <p:nvPr>
            <p:extLst>
              <p:ext uri="{D42A27DB-BD31-4B8C-83A1-F6EECF244321}">
                <p14:modId xmlns:p14="http://schemas.microsoft.com/office/powerpoint/2010/main" val="4153074482"/>
              </p:ext>
            </p:extLst>
          </p:nvPr>
        </p:nvGraphicFramePr>
        <p:xfrm>
          <a:off x="276864" y="111521"/>
          <a:ext cx="5794801" cy="579120"/>
        </p:xfrm>
        <a:graphic>
          <a:graphicData uri="http://schemas.openxmlformats.org/drawingml/2006/table">
            <a:tbl>
              <a:tblPr firstRow="1" bandRow="1">
                <a:tableStyleId>{5C22544A-7EE6-4342-B048-85BDC9FD1C3A}</a:tableStyleId>
              </a:tblPr>
              <a:tblGrid>
                <a:gridCol w="1025954">
                  <a:extLst>
                    <a:ext uri="{9D8B030D-6E8A-4147-A177-3AD203B41FA5}">
                      <a16:colId xmlns:a16="http://schemas.microsoft.com/office/drawing/2014/main" val="2281252568"/>
                    </a:ext>
                  </a:extLst>
                </a:gridCol>
                <a:gridCol w="4768847">
                  <a:extLst>
                    <a:ext uri="{9D8B030D-6E8A-4147-A177-3AD203B41FA5}">
                      <a16:colId xmlns:a16="http://schemas.microsoft.com/office/drawing/2014/main" val="870101878"/>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rgbClr val="164579"/>
                          </a:solidFill>
                          <a:latin typeface="Arial" panose="020B0604020202020204" pitchFamily="34" charset="0"/>
                          <a:cs typeface="Arial" panose="020B0604020202020204" pitchFamily="34" charset="0"/>
                        </a:rPr>
                        <a:t>Uncoupling of the Exam</a:t>
                      </a:r>
                      <a:endParaRPr lang="en-AU" sz="1800" b="0" dirty="0">
                        <a:solidFill>
                          <a:srgbClr val="164579"/>
                        </a:solidFill>
                        <a:latin typeface="Arial" panose="020B0604020202020204" pitchFamily="34" charset="0"/>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1902905"/>
                  </a:ext>
                </a:extLst>
              </a:tr>
            </a:tbl>
          </a:graphicData>
        </a:graphic>
      </p:graphicFrame>
      <p:grpSp>
        <p:nvGrpSpPr>
          <p:cNvPr id="2" name="Group 1">
            <a:extLst>
              <a:ext uri="{FF2B5EF4-FFF2-40B4-BE49-F238E27FC236}">
                <a16:creationId xmlns:a16="http://schemas.microsoft.com/office/drawing/2014/main" id="{F59157A9-4E18-435E-43BB-CD18572F5C7B}"/>
              </a:ext>
            </a:extLst>
          </p:cNvPr>
          <p:cNvGrpSpPr/>
          <p:nvPr/>
        </p:nvGrpSpPr>
        <p:grpSpPr>
          <a:xfrm>
            <a:off x="10368792" y="5511566"/>
            <a:ext cx="1622793" cy="1277551"/>
            <a:chOff x="1763486" y="5175287"/>
            <a:chExt cx="1257034" cy="1121666"/>
          </a:xfrm>
        </p:grpSpPr>
        <p:pic>
          <p:nvPicPr>
            <p:cNvPr id="5" name="Picture 4" descr="A couple of colorful designs&#10;&#10;Description automatically generated">
              <a:extLst>
                <a:ext uri="{FF2B5EF4-FFF2-40B4-BE49-F238E27FC236}">
                  <a16:creationId xmlns:a16="http://schemas.microsoft.com/office/drawing/2014/main" id="{BDE68A75-09D8-2610-A392-18F3C071B753}"/>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6" name="Picture 5" descr="A couple of colorful designs&#10;&#10;Description automatically generated">
              <a:extLst>
                <a:ext uri="{FF2B5EF4-FFF2-40B4-BE49-F238E27FC236}">
                  <a16:creationId xmlns:a16="http://schemas.microsoft.com/office/drawing/2014/main" id="{FFE72F6B-9374-F9C9-5241-48AA8A237A11}"/>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Tree>
    <p:extLst>
      <p:ext uri="{BB962C8B-B14F-4D97-AF65-F5344CB8AC3E}">
        <p14:creationId xmlns:p14="http://schemas.microsoft.com/office/powerpoint/2010/main" val="12948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E4DFF-A415-1E5D-94A1-252CBFE5D9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94C0E-5F13-1DB3-9657-2E93BC78F929}"/>
              </a:ext>
            </a:extLst>
          </p:cNvPr>
          <p:cNvSpPr>
            <a:spLocks noGrp="1"/>
          </p:cNvSpPr>
          <p:nvPr>
            <p:ph sz="quarter" idx="14"/>
          </p:nvPr>
        </p:nvSpPr>
        <p:spPr>
          <a:xfrm>
            <a:off x="276863" y="859325"/>
            <a:ext cx="11632459" cy="5887153"/>
          </a:xfrm>
        </p:spPr>
        <p:txBody>
          <a:bodyPr>
            <a:normAutofit fontScale="92500" lnSpcReduction="20000"/>
          </a:bodyPr>
          <a:lstStyle/>
          <a:p>
            <a:pPr>
              <a:buFont typeface="Wingdings" panose="05000000000000000000" pitchFamily="2" charset="2"/>
              <a:buChar char="Ø"/>
            </a:pPr>
            <a:r>
              <a:rPr lang="en-US" sz="1800" b="1" dirty="0">
                <a:solidFill>
                  <a:srgbClr val="014678"/>
                </a:solidFill>
                <a:latin typeface="Arial" panose="020B0604020202020204" pitchFamily="34" charset="0"/>
                <a:cs typeface="Arial" panose="020B0604020202020204" pitchFamily="34" charset="0"/>
              </a:rPr>
              <a:t>Registration</a:t>
            </a:r>
            <a:r>
              <a:rPr lang="en-US" sz="1800" b="1"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marL="285750" lvl="2" indent="-285750">
              <a:spcAft>
                <a:spcPts val="800"/>
              </a:spcAft>
              <a:buFont typeface="Arial" panose="020B0604020202020204" pitchFamily="34" charset="0"/>
              <a:buChar char="•"/>
            </a:pPr>
            <a:r>
              <a:rPr lang="en-AU" sz="1800" dirty="0">
                <a:solidFill>
                  <a:srgbClr val="000000"/>
                </a:solidFill>
                <a:latin typeface="Arial" panose="020B0604020202020204" pitchFamily="34" charset="0"/>
              </a:rPr>
              <a:t>Registration required for both AM and PM sessions</a:t>
            </a:r>
          </a:p>
          <a:p>
            <a:pPr marL="285750" lvl="2" indent="-285750">
              <a:spcAft>
                <a:spcPts val="800"/>
              </a:spcAft>
              <a:buFont typeface="Arial" panose="020B0604020202020204" pitchFamily="34" charset="0"/>
              <a:buChar char="•"/>
            </a:pPr>
            <a:r>
              <a:rPr lang="en-AU" sz="1800" dirty="0">
                <a:solidFill>
                  <a:srgbClr val="000000"/>
                </a:solidFill>
                <a:latin typeface="Arial" panose="020B0604020202020204" pitchFamily="34" charset="0"/>
              </a:rPr>
              <a:t>Candidates are to present their pre-approved reasonable adjustment letter at the time of registration</a:t>
            </a:r>
          </a:p>
          <a:p>
            <a:pPr marL="285750" lvl="2" indent="-285750">
              <a:spcAft>
                <a:spcPts val="800"/>
              </a:spcAft>
              <a:buFont typeface="Arial" panose="020B0604020202020204" pitchFamily="34" charset="0"/>
              <a:buChar char="•"/>
            </a:pPr>
            <a:r>
              <a:rPr lang="en-AU" sz="1800" dirty="0">
                <a:solidFill>
                  <a:srgbClr val="000000"/>
                </a:solidFill>
                <a:latin typeface="Arial" panose="020B0604020202020204" pitchFamily="34" charset="0"/>
              </a:rPr>
              <a:t>Candidate will be provided with an ID badge upon registration – </a:t>
            </a:r>
            <a:r>
              <a:rPr kumimoji="0" lang="en-AU" sz="2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purple for the morning and green for the afternoon.</a:t>
            </a:r>
          </a:p>
          <a:p>
            <a:pPr marL="285750" lvl="2" indent="-285750">
              <a:spcAft>
                <a:spcPts val="800"/>
              </a:spcAft>
            </a:pPr>
            <a:r>
              <a:rPr lang="en-AU" sz="1800" dirty="0">
                <a:solidFill>
                  <a:srgbClr val="000000"/>
                </a:solidFill>
                <a:latin typeface="Arial" panose="020B0604020202020204" pitchFamily="34" charset="0"/>
              </a:rPr>
              <a:t>Candidates to place electronic devices such as Phone and watches into the envelope</a:t>
            </a:r>
            <a:endParaRPr lang="en-US" sz="1800" dirty="0">
              <a:solidFill>
                <a:srgbClr val="000000"/>
              </a:solidFill>
              <a:latin typeface="Arial" panose="020B0604020202020204" pitchFamily="34" charset="0"/>
            </a:endParaRPr>
          </a:p>
          <a:p>
            <a:pPr marL="285750" lvl="2" indent="-285750">
              <a:spcAft>
                <a:spcPts val="800"/>
              </a:spcAft>
            </a:pPr>
            <a:r>
              <a:rPr lang="en-AU" sz="1800" dirty="0">
                <a:solidFill>
                  <a:srgbClr val="000000"/>
                </a:solidFill>
                <a:latin typeface="Arial" panose="020B0604020202020204" pitchFamily="34" charset="0"/>
              </a:rPr>
              <a:t>Larger items such as laptops or larger electronic devices must be switched off and be placed inside the candidate’s bag</a:t>
            </a:r>
          </a:p>
          <a:p>
            <a:pPr lvl="0">
              <a:buFont typeface="Wingdings" panose="05000000000000000000" pitchFamily="2" charset="2"/>
              <a:buChar char="Ø"/>
              <a:defRPr/>
            </a:pPr>
            <a:r>
              <a:rPr lang="en-AU" sz="1800" b="1" dirty="0">
                <a:solidFill>
                  <a:srgbClr val="014678"/>
                </a:solidFill>
                <a:latin typeface="Arial" panose="020B0604020202020204" pitchFamily="34" charset="0"/>
                <a:cs typeface="Arial" panose="020B0604020202020204" pitchFamily="34" charset="0"/>
              </a:rPr>
              <a:t>Forms of Identification</a:t>
            </a:r>
          </a:p>
          <a:p>
            <a:pPr marL="285750" lvl="2" indent="-285750">
              <a:spcAft>
                <a:spcPts val="800"/>
              </a:spcAft>
              <a:buFont typeface="Arial" panose="020B0604020202020204" pitchFamily="34" charset="0"/>
              <a:buChar char="•"/>
            </a:pPr>
            <a:r>
              <a:rPr lang="en-AU" sz="1800" dirty="0">
                <a:solidFill>
                  <a:srgbClr val="000000"/>
                </a:solidFill>
                <a:latin typeface="Arial" panose="020B0604020202020204" pitchFamily="34" charset="0"/>
              </a:rPr>
              <a:t>Photo ID – Driver’s Licence / Passport / Hospital ID / Digital ID</a:t>
            </a:r>
          </a:p>
          <a:p>
            <a:pPr marL="285750" lvl="2" indent="-285750">
              <a:spcAft>
                <a:spcPts val="800"/>
              </a:spcAft>
              <a:buFont typeface="Arial" panose="020B0604020202020204" pitchFamily="34" charset="0"/>
              <a:buChar char="•"/>
            </a:pPr>
            <a:r>
              <a:rPr lang="en-AU" sz="1800" dirty="0">
                <a:solidFill>
                  <a:srgbClr val="000000"/>
                </a:solidFill>
                <a:latin typeface="Arial" panose="020B0604020202020204" pitchFamily="34" charset="0"/>
              </a:rPr>
              <a:t>Candidates who do not have appropriate identification must complete Declaration of Identification Form</a:t>
            </a:r>
          </a:p>
          <a:p>
            <a:pPr marR="0" fontAlgn="auto">
              <a:spcAft>
                <a:spcPts val="0"/>
              </a:spcAft>
              <a:buClrTx/>
              <a:buSzTx/>
              <a:buFont typeface="Wingdings" panose="05000000000000000000" pitchFamily="2" charset="2"/>
              <a:buChar char="Ø"/>
              <a:tabLst/>
              <a:defRPr/>
            </a:pPr>
            <a:r>
              <a:rPr lang="en-US" sz="1800" b="1" dirty="0">
                <a:solidFill>
                  <a:srgbClr val="014678"/>
                </a:solidFill>
                <a:latin typeface="Arial" panose="020B0604020202020204" pitchFamily="34" charset="0"/>
                <a:cs typeface="Arial" panose="020B0604020202020204" pitchFamily="34" charset="0"/>
              </a:rPr>
              <a:t>Mobile phones and smart/analogue watches</a:t>
            </a:r>
          </a:p>
          <a:p>
            <a:pPr marL="285750" lvl="2" indent="-285750">
              <a:lnSpc>
                <a:spcPct val="100000"/>
              </a:lnSpc>
              <a:spcAft>
                <a:spcPts val="800"/>
              </a:spcAft>
              <a:buFont typeface="Arial" panose="020B0604020202020204" pitchFamily="34" charset="0"/>
              <a:buChar char="•"/>
              <a:defRPr/>
            </a:pPr>
            <a:r>
              <a:rPr lang="en-US" sz="1800" dirty="0">
                <a:solidFill>
                  <a:srgbClr val="000000"/>
                </a:solidFill>
                <a:latin typeface="Arial" panose="020B0604020202020204" pitchFamily="34" charset="0"/>
              </a:rPr>
              <a:t>Must be turned off and surrendered at registration, including analogue watches</a:t>
            </a:r>
            <a:endParaRPr lang="en-AU" sz="1800" dirty="0">
              <a:solidFill>
                <a:srgbClr val="000000"/>
              </a:solidFill>
              <a:latin typeface="Arial" panose="020B0604020202020204" pitchFamily="34" charset="0"/>
            </a:endParaRPr>
          </a:p>
          <a:p>
            <a:pPr marL="285750" marR="0" lvl="2" indent="-285750" fontAlgn="auto">
              <a:lnSpc>
                <a:spcPct val="100000"/>
              </a:lnSpc>
              <a:spcAft>
                <a:spcPts val="800"/>
              </a:spcAft>
              <a:buClrTx/>
              <a:buSzTx/>
              <a:buFont typeface="Arial" panose="020B0604020202020204" pitchFamily="34" charset="0"/>
              <a:buChar char="•"/>
              <a:tabLst/>
              <a:defRPr/>
            </a:pPr>
            <a:r>
              <a:rPr lang="en-AU" sz="1800" dirty="0">
                <a:solidFill>
                  <a:srgbClr val="000000"/>
                </a:solidFill>
                <a:latin typeface="Arial" panose="020B0604020202020204" pitchFamily="34" charset="0"/>
              </a:rPr>
              <a:t>Mobile phones can be returned to candidates for use during the break between the two examination sessions</a:t>
            </a:r>
            <a:endParaRPr kumimoji="0" lang="en-AU"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defRPr/>
            </a:pPr>
            <a:r>
              <a:rPr lang="en-AU" sz="1800" b="1" dirty="0">
                <a:solidFill>
                  <a:srgbClr val="014678"/>
                </a:solidFill>
                <a:latin typeface="Arial" panose="020B0604020202020204" pitchFamily="34" charset="0"/>
                <a:cs typeface="Arial" panose="020B0604020202020204" pitchFamily="34" charset="0"/>
              </a:rPr>
              <a:t>Late Arrivals</a:t>
            </a:r>
          </a:p>
          <a:p>
            <a:pPr marL="285750" lvl="2" indent="-285750">
              <a:lnSpc>
                <a:spcPct val="100000"/>
              </a:lnSpc>
              <a:spcAft>
                <a:spcPts val="800"/>
              </a:spcAft>
              <a:buFont typeface="Arial" panose="020B0604020202020204" pitchFamily="34" charset="0"/>
              <a:buChar char="•"/>
              <a:defRPr/>
            </a:pPr>
            <a:r>
              <a:rPr lang="en-AU" sz="1800" dirty="0">
                <a:solidFill>
                  <a:srgbClr val="000000"/>
                </a:solidFill>
                <a:latin typeface="Arial" panose="020B0604020202020204" pitchFamily="34" charset="0"/>
              </a:rPr>
              <a:t>Permitted to start up to 30 minutes after scheduled start</a:t>
            </a:r>
          </a:p>
          <a:p>
            <a:pPr marL="285750" lvl="2" indent="-285750">
              <a:lnSpc>
                <a:spcPct val="100000"/>
              </a:lnSpc>
              <a:spcAft>
                <a:spcPts val="800"/>
              </a:spcAft>
              <a:buFont typeface="Arial" panose="020B0604020202020204" pitchFamily="34" charset="0"/>
              <a:buChar char="•"/>
              <a:defRPr/>
            </a:pPr>
            <a:r>
              <a:rPr lang="en-AU" sz="1800" dirty="0">
                <a:solidFill>
                  <a:srgbClr val="000000"/>
                </a:solidFill>
                <a:latin typeface="Arial" panose="020B0604020202020204" pitchFamily="34" charset="0"/>
              </a:rPr>
              <a:t>No additional time provided if arriving late</a:t>
            </a:r>
          </a:p>
          <a:p>
            <a:pPr marL="0" indent="0">
              <a:buNone/>
            </a:pPr>
            <a:endParaRPr lang="en-AU" sz="1800" dirty="0">
              <a:latin typeface="Arial" panose="020B0604020202020204" pitchFamily="34" charset="0"/>
              <a:cs typeface="Arial" panose="020B0604020202020204" pitchFamily="34" charset="0"/>
            </a:endParaRPr>
          </a:p>
        </p:txBody>
      </p:sp>
      <p:graphicFrame>
        <p:nvGraphicFramePr>
          <p:cNvPr id="4" name="Table 109">
            <a:extLst>
              <a:ext uri="{FF2B5EF4-FFF2-40B4-BE49-F238E27FC236}">
                <a16:creationId xmlns:a16="http://schemas.microsoft.com/office/drawing/2014/main" id="{795C4997-716C-0B26-6CB0-083F6E9135DB}"/>
              </a:ext>
            </a:extLst>
          </p:cNvPr>
          <p:cNvGraphicFramePr>
            <a:graphicFrameLocks noGrp="1"/>
          </p:cNvGraphicFramePr>
          <p:nvPr>
            <p:extLst>
              <p:ext uri="{D42A27DB-BD31-4B8C-83A1-F6EECF244321}">
                <p14:modId xmlns:p14="http://schemas.microsoft.com/office/powerpoint/2010/main" val="3548175187"/>
              </p:ext>
            </p:extLst>
          </p:nvPr>
        </p:nvGraphicFramePr>
        <p:xfrm>
          <a:off x="276864" y="111521"/>
          <a:ext cx="5794801" cy="579120"/>
        </p:xfrm>
        <a:graphic>
          <a:graphicData uri="http://schemas.openxmlformats.org/drawingml/2006/table">
            <a:tbl>
              <a:tblPr firstRow="1" bandRow="1">
                <a:tableStyleId>{5C22544A-7EE6-4342-B048-85BDC9FD1C3A}</a:tableStyleId>
              </a:tblPr>
              <a:tblGrid>
                <a:gridCol w="969375">
                  <a:extLst>
                    <a:ext uri="{9D8B030D-6E8A-4147-A177-3AD203B41FA5}">
                      <a16:colId xmlns:a16="http://schemas.microsoft.com/office/drawing/2014/main" val="2281252568"/>
                    </a:ext>
                  </a:extLst>
                </a:gridCol>
                <a:gridCol w="4825426">
                  <a:extLst>
                    <a:ext uri="{9D8B030D-6E8A-4147-A177-3AD203B41FA5}">
                      <a16:colId xmlns:a16="http://schemas.microsoft.com/office/drawing/2014/main" val="870101878"/>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rgbClr val="164579"/>
                          </a:solidFill>
                          <a:latin typeface="Arial" panose="020B0604020202020204" pitchFamily="34" charset="0"/>
                          <a:cs typeface="Arial" panose="020B0604020202020204" pitchFamily="34" charset="0"/>
                        </a:rPr>
                        <a:t>Written Examination</a:t>
                      </a:r>
                      <a:endParaRPr lang="en-AU" sz="1800" b="0" dirty="0">
                        <a:solidFill>
                          <a:srgbClr val="164579"/>
                        </a:solidFill>
                        <a:latin typeface="Arial" panose="020B0604020202020204" pitchFamily="34" charset="0"/>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1902905"/>
                  </a:ext>
                </a:extLst>
              </a:tr>
            </a:tbl>
          </a:graphicData>
        </a:graphic>
      </p:graphicFrame>
      <p:grpSp>
        <p:nvGrpSpPr>
          <p:cNvPr id="7" name="Group 6">
            <a:extLst>
              <a:ext uri="{FF2B5EF4-FFF2-40B4-BE49-F238E27FC236}">
                <a16:creationId xmlns:a16="http://schemas.microsoft.com/office/drawing/2014/main" id="{6213B4CD-3F2D-7B7C-4D6A-AC90A63A9196}"/>
              </a:ext>
            </a:extLst>
          </p:cNvPr>
          <p:cNvGrpSpPr/>
          <p:nvPr/>
        </p:nvGrpSpPr>
        <p:grpSpPr>
          <a:xfrm>
            <a:off x="10368792" y="5511566"/>
            <a:ext cx="1622793" cy="1277551"/>
            <a:chOff x="1763486" y="5175287"/>
            <a:chExt cx="1257034" cy="1121666"/>
          </a:xfrm>
        </p:grpSpPr>
        <p:pic>
          <p:nvPicPr>
            <p:cNvPr id="8" name="Picture 7" descr="A couple of colorful designs&#10;&#10;Description automatically generated">
              <a:extLst>
                <a:ext uri="{FF2B5EF4-FFF2-40B4-BE49-F238E27FC236}">
                  <a16:creationId xmlns:a16="http://schemas.microsoft.com/office/drawing/2014/main" id="{122824A4-03CB-3955-29E7-7D5C5966A8B7}"/>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9" name="Picture 8" descr="A couple of colorful designs&#10;&#10;Description automatically generated">
              <a:extLst>
                <a:ext uri="{FF2B5EF4-FFF2-40B4-BE49-F238E27FC236}">
                  <a16:creationId xmlns:a16="http://schemas.microsoft.com/office/drawing/2014/main" id="{6A9BD2D0-A266-8DDB-6633-D4F234B457DC}"/>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Tree>
    <p:extLst>
      <p:ext uri="{BB962C8B-B14F-4D97-AF65-F5344CB8AC3E}">
        <p14:creationId xmlns:p14="http://schemas.microsoft.com/office/powerpoint/2010/main" val="224793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09">
            <a:extLst>
              <a:ext uri="{FF2B5EF4-FFF2-40B4-BE49-F238E27FC236}">
                <a16:creationId xmlns:a16="http://schemas.microsoft.com/office/drawing/2014/main" id="{9C3F0952-84DF-E87B-74EF-211349FB4C51}"/>
              </a:ext>
            </a:extLst>
          </p:cNvPr>
          <p:cNvGraphicFramePr>
            <a:graphicFrameLocks noGrp="1"/>
          </p:cNvGraphicFramePr>
          <p:nvPr>
            <p:extLst>
              <p:ext uri="{D42A27DB-BD31-4B8C-83A1-F6EECF244321}">
                <p14:modId xmlns:p14="http://schemas.microsoft.com/office/powerpoint/2010/main" val="2828009821"/>
              </p:ext>
            </p:extLst>
          </p:nvPr>
        </p:nvGraphicFramePr>
        <p:xfrm>
          <a:off x="276864" y="111521"/>
          <a:ext cx="5794801" cy="579120"/>
        </p:xfrm>
        <a:graphic>
          <a:graphicData uri="http://schemas.openxmlformats.org/drawingml/2006/table">
            <a:tbl>
              <a:tblPr firstRow="1" bandRow="1">
                <a:tableStyleId>{5C22544A-7EE6-4342-B048-85BDC9FD1C3A}</a:tableStyleId>
              </a:tblPr>
              <a:tblGrid>
                <a:gridCol w="969375">
                  <a:extLst>
                    <a:ext uri="{9D8B030D-6E8A-4147-A177-3AD203B41FA5}">
                      <a16:colId xmlns:a16="http://schemas.microsoft.com/office/drawing/2014/main" val="2281252568"/>
                    </a:ext>
                  </a:extLst>
                </a:gridCol>
                <a:gridCol w="4825426">
                  <a:extLst>
                    <a:ext uri="{9D8B030D-6E8A-4147-A177-3AD203B41FA5}">
                      <a16:colId xmlns:a16="http://schemas.microsoft.com/office/drawing/2014/main" val="870101878"/>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rgbClr val="164579"/>
                          </a:solidFill>
                          <a:latin typeface="Arial" panose="020B0604020202020204" pitchFamily="34" charset="0"/>
                          <a:cs typeface="Arial" panose="020B0604020202020204" pitchFamily="34" charset="0"/>
                        </a:rPr>
                        <a:t>Written Examination</a:t>
                      </a:r>
                      <a:endParaRPr lang="en-AU" sz="1800" b="0" dirty="0">
                        <a:solidFill>
                          <a:srgbClr val="164579"/>
                        </a:solidFill>
                        <a:latin typeface="Arial" panose="020B0604020202020204" pitchFamily="34" charset="0"/>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1902905"/>
                  </a:ext>
                </a:extLst>
              </a:tr>
            </a:tbl>
          </a:graphicData>
        </a:graphic>
      </p:graphicFrame>
      <p:sp>
        <p:nvSpPr>
          <p:cNvPr id="5" name="Content Placeholder 2">
            <a:extLst>
              <a:ext uri="{FF2B5EF4-FFF2-40B4-BE49-F238E27FC236}">
                <a16:creationId xmlns:a16="http://schemas.microsoft.com/office/drawing/2014/main" id="{502FE614-1D7D-FE26-8158-83C7C636B8D7}"/>
              </a:ext>
            </a:extLst>
          </p:cNvPr>
          <p:cNvSpPr>
            <a:spLocks noGrp="1"/>
          </p:cNvSpPr>
          <p:nvPr>
            <p:ph sz="quarter" idx="14"/>
          </p:nvPr>
        </p:nvSpPr>
        <p:spPr>
          <a:xfrm>
            <a:off x="276863" y="859325"/>
            <a:ext cx="11632459" cy="5887153"/>
          </a:xfrm>
        </p:spPr>
        <p:txBody>
          <a:bodyPr>
            <a:normAutofit/>
          </a:bodyPr>
          <a:lstStyle/>
          <a:p>
            <a:pPr marL="228600" lvl="2">
              <a:lnSpc>
                <a:spcPct val="100000"/>
              </a:lnSpc>
              <a:spcBef>
                <a:spcPts val="1000"/>
              </a:spcBef>
              <a:spcAft>
                <a:spcPts val="800"/>
              </a:spcAft>
              <a:buFont typeface="Wingdings" panose="05000000000000000000" pitchFamily="2" charset="2"/>
              <a:buChar char="Ø"/>
              <a:defRPr/>
            </a:pPr>
            <a:r>
              <a:rPr lang="en-AU" sz="1800" b="1" dirty="0">
                <a:solidFill>
                  <a:srgbClr val="014678"/>
                </a:solidFill>
                <a:latin typeface="Arial" panose="020B0604020202020204" pitchFamily="34" charset="0"/>
                <a:cs typeface="Arial" panose="020B0604020202020204" pitchFamily="34" charset="0"/>
              </a:rPr>
              <a:t>PC Issues</a:t>
            </a:r>
          </a:p>
          <a:p>
            <a:pPr marL="285750" lvl="2" indent="-285750">
              <a:lnSpc>
                <a:spcPct val="100000"/>
              </a:lnSpc>
              <a:spcAft>
                <a:spcPts val="800"/>
              </a:spcAft>
              <a:defRPr/>
            </a:pPr>
            <a:r>
              <a:rPr lang="en-US" sz="1800" dirty="0">
                <a:solidFill>
                  <a:srgbClr val="000000"/>
                </a:solidFill>
                <a:latin typeface="Arial" panose="020B0604020202020204" pitchFamily="34" charset="0"/>
              </a:rPr>
              <a:t>If you encounter any issues with your PC, please inform the invigilator immediately, and you will be relocated to another PC. Any time lost between the issue reported/logged and the re-start of the exam will be compensated.</a:t>
            </a:r>
            <a:endParaRPr lang="en-AU" sz="1800" dirty="0">
              <a:solidFill>
                <a:srgbClr val="000000"/>
              </a:solidFill>
              <a:latin typeface="Arial" panose="020B0604020202020204" pitchFamily="34" charset="0"/>
              <a:cs typeface="Arial" panose="020B0604020202020204" pitchFamily="34" charset="0"/>
            </a:endParaRPr>
          </a:p>
          <a:p>
            <a:pPr marL="228600" lvl="2">
              <a:lnSpc>
                <a:spcPct val="100000"/>
              </a:lnSpc>
              <a:spcBef>
                <a:spcPts val="1000"/>
              </a:spcBef>
              <a:spcAft>
                <a:spcPts val="800"/>
              </a:spcAft>
              <a:buFont typeface="Wingdings" panose="05000000000000000000" pitchFamily="2" charset="2"/>
              <a:buChar char="Ø"/>
              <a:defRPr/>
            </a:pPr>
            <a:r>
              <a:rPr lang="en-US" sz="1800" b="1" dirty="0">
                <a:solidFill>
                  <a:srgbClr val="014678"/>
                </a:solidFill>
                <a:latin typeface="Arial" panose="020B0604020202020204" pitchFamily="34" charset="0"/>
                <a:cs typeface="Arial" panose="020B0604020202020204" pitchFamily="34" charset="0"/>
              </a:rPr>
              <a:t>Prohibited items in the exam rooms</a:t>
            </a:r>
          </a:p>
          <a:p>
            <a:pPr marL="285750" lvl="2" indent="-285750">
              <a:lnSpc>
                <a:spcPct val="100000"/>
              </a:lnSpc>
              <a:spcAft>
                <a:spcPts val="800"/>
              </a:spcAft>
              <a:defRPr/>
            </a:pPr>
            <a:r>
              <a:rPr lang="en-AU" sz="1800" dirty="0">
                <a:solidFill>
                  <a:srgbClr val="000000"/>
                </a:solidFill>
                <a:latin typeface="Arial" panose="020B0604020202020204" pitchFamily="34" charset="0"/>
              </a:rPr>
              <a:t>All electronic items, all watches (analogue or smart watches), headphones and calculators​</a:t>
            </a:r>
          </a:p>
          <a:p>
            <a:pPr marL="285750" lvl="2" indent="-285750">
              <a:lnSpc>
                <a:spcPct val="100000"/>
              </a:lnSpc>
              <a:spcAft>
                <a:spcPts val="800"/>
              </a:spcAft>
              <a:defRPr/>
            </a:pPr>
            <a:r>
              <a:rPr lang="en-AU" sz="1800" dirty="0">
                <a:solidFill>
                  <a:srgbClr val="000000"/>
                </a:solidFill>
                <a:latin typeface="Arial" panose="020B0604020202020204" pitchFamily="34" charset="0"/>
              </a:rPr>
              <a:t>Personal earplugs​</a:t>
            </a:r>
          </a:p>
          <a:p>
            <a:pPr marL="285750" lvl="2" indent="-285750">
              <a:lnSpc>
                <a:spcPct val="100000"/>
              </a:lnSpc>
              <a:spcAft>
                <a:spcPts val="800"/>
              </a:spcAft>
              <a:defRPr/>
            </a:pPr>
            <a:r>
              <a:rPr lang="en-AU" sz="1800" dirty="0">
                <a:solidFill>
                  <a:srgbClr val="000000"/>
                </a:solidFill>
                <a:latin typeface="Arial" panose="020B0604020202020204" pitchFamily="34" charset="0"/>
              </a:rPr>
              <a:t>Pencil cases / spectacle cases  ​</a:t>
            </a:r>
          </a:p>
          <a:p>
            <a:pPr marL="285750" lvl="2" indent="-285750">
              <a:lnSpc>
                <a:spcPct val="100000"/>
              </a:lnSpc>
              <a:spcAft>
                <a:spcPts val="800"/>
              </a:spcAft>
              <a:defRPr/>
            </a:pPr>
            <a:r>
              <a:rPr lang="en-AU" sz="1800" dirty="0">
                <a:solidFill>
                  <a:srgbClr val="000000"/>
                </a:solidFill>
                <a:latin typeface="Arial" panose="020B0604020202020204" pitchFamily="34" charset="0"/>
              </a:rPr>
              <a:t>Any device capable of recording audio or visual material i.e., smart glasses</a:t>
            </a:r>
          </a:p>
          <a:p>
            <a:pPr marL="285750" lvl="2" indent="-285750">
              <a:lnSpc>
                <a:spcPct val="100000"/>
              </a:lnSpc>
              <a:spcAft>
                <a:spcPts val="800"/>
              </a:spcAft>
              <a:defRPr/>
            </a:pPr>
            <a:r>
              <a:rPr lang="en-AU" sz="1800" dirty="0">
                <a:solidFill>
                  <a:srgbClr val="000000"/>
                </a:solidFill>
                <a:latin typeface="Arial" panose="020B0604020202020204" pitchFamily="34" charset="0"/>
              </a:rPr>
              <a:t>Food &amp; drink (except water) is not allowed – unless medical reason and approved by RACS</a:t>
            </a:r>
            <a:r>
              <a:rPr lang="en-US" sz="1800" dirty="0">
                <a:solidFill>
                  <a:srgbClr val="000000"/>
                </a:solidFill>
                <a:latin typeface="Arial" panose="020B0604020202020204" pitchFamily="34" charset="0"/>
              </a:rPr>
              <a:t>​</a:t>
            </a:r>
          </a:p>
          <a:p>
            <a:pPr marL="285750" lvl="2" indent="-285750">
              <a:lnSpc>
                <a:spcPct val="100000"/>
              </a:lnSpc>
              <a:spcAft>
                <a:spcPts val="800"/>
              </a:spcAft>
              <a:defRPr/>
            </a:pPr>
            <a:r>
              <a:rPr lang="en-AU" sz="1800" dirty="0">
                <a:solidFill>
                  <a:srgbClr val="000000"/>
                </a:solidFill>
                <a:latin typeface="Arial" panose="020B0604020202020204" pitchFamily="34" charset="0"/>
              </a:rPr>
              <a:t>White-out liquid/tape</a:t>
            </a:r>
            <a:r>
              <a:rPr lang="en-US" sz="1800" dirty="0">
                <a:solidFill>
                  <a:srgbClr val="000000"/>
                </a:solidFill>
                <a:latin typeface="Arial" panose="020B0604020202020204" pitchFamily="34" charset="0"/>
              </a:rPr>
              <a:t>​</a:t>
            </a:r>
          </a:p>
          <a:p>
            <a:pPr marL="0" indent="0">
              <a:buNone/>
            </a:pPr>
            <a:endParaRPr lang="en-AU" sz="18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814F618-BD92-83A5-F9F3-2EC738AE195A}"/>
              </a:ext>
            </a:extLst>
          </p:cNvPr>
          <p:cNvGrpSpPr/>
          <p:nvPr/>
        </p:nvGrpSpPr>
        <p:grpSpPr>
          <a:xfrm>
            <a:off x="10368792" y="5511566"/>
            <a:ext cx="1622793" cy="1277551"/>
            <a:chOff x="1763486" y="5175287"/>
            <a:chExt cx="1257034" cy="1121666"/>
          </a:xfrm>
        </p:grpSpPr>
        <p:pic>
          <p:nvPicPr>
            <p:cNvPr id="7" name="Picture 6" descr="A couple of colorful designs&#10;&#10;Description automatically generated">
              <a:extLst>
                <a:ext uri="{FF2B5EF4-FFF2-40B4-BE49-F238E27FC236}">
                  <a16:creationId xmlns:a16="http://schemas.microsoft.com/office/drawing/2014/main" id="{1A4484A8-5C67-028C-44D5-63A3AB14C1C7}"/>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8" name="Picture 7" descr="A couple of colorful designs&#10;&#10;Description automatically generated">
              <a:extLst>
                <a:ext uri="{FF2B5EF4-FFF2-40B4-BE49-F238E27FC236}">
                  <a16:creationId xmlns:a16="http://schemas.microsoft.com/office/drawing/2014/main" id="{27DDA288-40F8-FB52-20C8-D7BB90535DD7}"/>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Tree>
    <p:extLst>
      <p:ext uri="{BB962C8B-B14F-4D97-AF65-F5344CB8AC3E}">
        <p14:creationId xmlns:p14="http://schemas.microsoft.com/office/powerpoint/2010/main" val="190654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83B3A72-FCC6-0911-3DDF-BEC35931BDBA}"/>
              </a:ext>
            </a:extLst>
          </p:cNvPr>
          <p:cNvGrpSpPr/>
          <p:nvPr/>
        </p:nvGrpSpPr>
        <p:grpSpPr>
          <a:xfrm>
            <a:off x="10368792" y="5511566"/>
            <a:ext cx="1622793" cy="1277551"/>
            <a:chOff x="1763486" y="5175287"/>
            <a:chExt cx="1257034" cy="1121666"/>
          </a:xfrm>
        </p:grpSpPr>
        <p:pic>
          <p:nvPicPr>
            <p:cNvPr id="27" name="Picture 26" descr="A couple of colorful designs&#10;&#10;Description automatically generated">
              <a:extLst>
                <a:ext uri="{FF2B5EF4-FFF2-40B4-BE49-F238E27FC236}">
                  <a16:creationId xmlns:a16="http://schemas.microsoft.com/office/drawing/2014/main" id="{A1715AF3-A93C-C86B-9290-BB2E4E050C58}"/>
                </a:ext>
              </a:extLst>
            </p:cNvPr>
            <p:cNvPicPr>
              <a:picLocks noChangeAspect="1"/>
            </p:cNvPicPr>
            <p:nvPr/>
          </p:nvPicPr>
          <p:blipFill rotWithShape="1">
            <a:blip r:embed="rId3">
              <a:extLst>
                <a:ext uri="{28A0092B-C50C-407E-A947-70E740481C1C}">
                  <a14:useLocalDpi xmlns:a14="http://schemas.microsoft.com/office/drawing/2010/main" val="0"/>
                </a:ext>
              </a:extLst>
            </a:blip>
            <a:srcRect l="47437"/>
            <a:stretch/>
          </p:blipFill>
          <p:spPr>
            <a:xfrm>
              <a:off x="1763486" y="5175287"/>
              <a:ext cx="722561" cy="1121666"/>
            </a:xfrm>
            <a:prstGeom prst="rect">
              <a:avLst/>
            </a:prstGeom>
          </p:spPr>
        </p:pic>
        <p:pic>
          <p:nvPicPr>
            <p:cNvPr id="28" name="Picture 27" descr="A couple of colorful designs&#10;&#10;Description automatically generated">
              <a:extLst>
                <a:ext uri="{FF2B5EF4-FFF2-40B4-BE49-F238E27FC236}">
                  <a16:creationId xmlns:a16="http://schemas.microsoft.com/office/drawing/2014/main" id="{1BB34EDA-9EC5-CA66-2FB0-02291764DF89}"/>
                </a:ext>
              </a:extLst>
            </p:cNvPr>
            <p:cNvPicPr>
              <a:picLocks noChangeAspect="1"/>
            </p:cNvPicPr>
            <p:nvPr/>
          </p:nvPicPr>
          <p:blipFill rotWithShape="1">
            <a:blip r:embed="rId3">
              <a:extLst>
                <a:ext uri="{28A0092B-C50C-407E-A947-70E740481C1C}">
                  <a14:useLocalDpi xmlns:a14="http://schemas.microsoft.com/office/drawing/2010/main" val="0"/>
                </a:ext>
              </a:extLst>
            </a:blip>
            <a:srcRect r="51156"/>
            <a:stretch/>
          </p:blipFill>
          <p:spPr>
            <a:xfrm>
              <a:off x="2349081" y="5175287"/>
              <a:ext cx="671439" cy="1121666"/>
            </a:xfrm>
            <a:prstGeom prst="rect">
              <a:avLst/>
            </a:prstGeom>
          </p:spPr>
        </p:pic>
      </p:grpSp>
      <p:sp>
        <p:nvSpPr>
          <p:cNvPr id="6" name="TextBox 5">
            <a:extLst>
              <a:ext uri="{FF2B5EF4-FFF2-40B4-BE49-F238E27FC236}">
                <a16:creationId xmlns:a16="http://schemas.microsoft.com/office/drawing/2014/main" id="{006DF0F2-483E-CBAB-F4FC-9516604C7212}"/>
              </a:ext>
            </a:extLst>
          </p:cNvPr>
          <p:cNvSpPr txBox="1"/>
          <p:nvPr/>
        </p:nvSpPr>
        <p:spPr>
          <a:xfrm>
            <a:off x="200415" y="510452"/>
            <a:ext cx="9879265" cy="5455853"/>
          </a:xfrm>
          <a:prstGeom prst="rect">
            <a:avLst/>
          </a:prstGeom>
          <a:noFill/>
        </p:spPr>
        <p:txBody>
          <a:bodyPr wrap="square">
            <a:spAutoFit/>
          </a:bodyPr>
          <a:lstStyle/>
          <a:p>
            <a:endParaRPr lang="en-AU" sz="1800" b="0" i="0" u="none" strike="noStrike" baseline="0" dirty="0">
              <a:solidFill>
                <a:srgbClr val="01385F"/>
              </a:solidFill>
              <a:latin typeface="Arial" panose="020B0604020202020204" pitchFamily="34" charset="0"/>
            </a:endParaRPr>
          </a:p>
          <a:p>
            <a:pPr marL="228600" indent="-228600">
              <a:lnSpc>
                <a:spcPct val="90000"/>
              </a:lnSpc>
              <a:spcBef>
                <a:spcPts val="1000"/>
              </a:spcBef>
              <a:buFont typeface="Wingdings" panose="05000000000000000000" pitchFamily="2" charset="2"/>
              <a:buChar char="Ø"/>
            </a:pPr>
            <a:r>
              <a:rPr lang="en-AU" sz="1700" b="1" dirty="0">
                <a:solidFill>
                  <a:srgbClr val="014678"/>
                </a:solidFill>
                <a:latin typeface="Arial" panose="020B0604020202020204" pitchFamily="34" charset="0"/>
                <a:cs typeface="Arial" panose="020B0604020202020204" pitchFamily="34" charset="0"/>
              </a:rPr>
              <a:t>Registration on Arrival </a:t>
            </a:r>
          </a:p>
          <a:p>
            <a:endParaRPr lang="en-US"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It </a:t>
            </a:r>
            <a:r>
              <a:rPr lang="en-US" sz="1800" b="0" i="0" u="none" strike="noStrike" baseline="0" dirty="0">
                <a:solidFill>
                  <a:srgbClr val="000000"/>
                </a:solidFill>
                <a:latin typeface="Arial" panose="020B0604020202020204" pitchFamily="34" charset="0"/>
              </a:rPr>
              <a:t>is recommended to arrive 10-15 minutes before your segment begins to complete registration and hear any announcements from the Senior Examiner and/or RACS Staff.</a:t>
            </a:r>
          </a:p>
          <a:p>
            <a:endParaRPr lang="en-US"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Signage and marshals will be at various points in the hospital/venue to provide direction to the examination area. </a:t>
            </a:r>
          </a:p>
          <a:p>
            <a:endParaRPr lang="en-US"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Please bring photo ID (e.g. passport, driving license, hospital ID, digital ID etc.). </a:t>
            </a:r>
          </a:p>
          <a:p>
            <a:endParaRPr lang="en-US"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Y</a:t>
            </a:r>
            <a:r>
              <a:rPr lang="en-US" sz="1800" b="0" i="0" u="none" strike="noStrike" baseline="0" dirty="0">
                <a:solidFill>
                  <a:srgbClr val="000000"/>
                </a:solidFill>
                <a:latin typeface="Arial" panose="020B0604020202020204" pitchFamily="34" charset="0"/>
              </a:rPr>
              <a:t>ou'll receive your candidate number badge upon registering for your first Clinical/Viva segment. It's essential to wear this badge throughout every segment. If you lose or forget the candidate badge, please notify either the Local Coordinator or the Examinations Department.</a:t>
            </a:r>
          </a:p>
          <a:p>
            <a:endParaRPr lang="en-US"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At registration, all mobile phones, watches (smart and analogue), timers and other electronic devices (including audio-recording devices) will be collected and securely stored during the examination. These will be returned when you leave the post-examination waiting area. </a:t>
            </a:r>
          </a:p>
          <a:p>
            <a:endParaRPr lang="en-AU" sz="1800" b="0" i="0" u="none" strike="noStrike" baseline="0" dirty="0">
              <a:solidFill>
                <a:srgbClr val="000000"/>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44238AFC-8F5E-3696-2CB7-A0FB4117A8AA}"/>
              </a:ext>
            </a:extLst>
          </p:cNvPr>
          <p:cNvGraphicFramePr>
            <a:graphicFrameLocks noGrp="1"/>
          </p:cNvGraphicFramePr>
          <p:nvPr/>
        </p:nvGraphicFramePr>
        <p:xfrm>
          <a:off x="69456" y="110114"/>
          <a:ext cx="5794801" cy="579120"/>
        </p:xfrm>
        <a:graphic>
          <a:graphicData uri="http://schemas.openxmlformats.org/drawingml/2006/table">
            <a:tbl>
              <a:tblPr firstRow="1" bandRow="1">
                <a:tableStyleId>{5C22544A-7EE6-4342-B048-85BDC9FD1C3A}</a:tableStyleId>
              </a:tblPr>
              <a:tblGrid>
                <a:gridCol w="884555">
                  <a:extLst>
                    <a:ext uri="{9D8B030D-6E8A-4147-A177-3AD203B41FA5}">
                      <a16:colId xmlns:a16="http://schemas.microsoft.com/office/drawing/2014/main" val="2181948408"/>
                    </a:ext>
                  </a:extLst>
                </a:gridCol>
                <a:gridCol w="4910246">
                  <a:extLst>
                    <a:ext uri="{9D8B030D-6E8A-4147-A177-3AD203B41FA5}">
                      <a16:colId xmlns:a16="http://schemas.microsoft.com/office/drawing/2014/main" val="4070470771"/>
                    </a:ext>
                  </a:extLst>
                </a:gridCol>
              </a:tblGrid>
              <a:tr h="370840">
                <a:tc>
                  <a:txBody>
                    <a:bodyPr/>
                    <a:lstStyle/>
                    <a:p>
                      <a:r>
                        <a:rPr lang="en-US" sz="3200" dirty="0">
                          <a:solidFill>
                            <a:srgbClr val="164579"/>
                          </a:solidFill>
                        </a:rPr>
                        <a:t>FEx</a:t>
                      </a:r>
                      <a:endParaRPr lang="en-AU" sz="3200" dirty="0">
                        <a:solidFill>
                          <a:srgbClr val="164579"/>
                        </a:solidFill>
                      </a:endParaRPr>
                    </a:p>
                  </a:txBody>
                  <a:tcPr anchor="ctr">
                    <a:lnL w="12700" cmpd="sng">
                      <a:noFill/>
                    </a:lnL>
                    <a:lnR w="6350" cap="flat" cmpd="sng" algn="ctr">
                      <a:solidFill>
                        <a:srgbClr val="043664"/>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800" b="0" kern="1200" dirty="0">
                          <a:solidFill>
                            <a:srgbClr val="164579"/>
                          </a:solidFill>
                          <a:latin typeface="Arial" panose="020B0604020202020204" pitchFamily="34" charset="0"/>
                          <a:ea typeface="+mn-ea"/>
                          <a:cs typeface="Arial" panose="020B0604020202020204" pitchFamily="34" charset="0"/>
                        </a:rPr>
                        <a:t>Clinical/Viva Examination</a:t>
                      </a:r>
                      <a:endParaRPr lang="en-AU" sz="1800" b="0" kern="1200" dirty="0">
                        <a:solidFill>
                          <a:srgbClr val="164579"/>
                        </a:solidFill>
                        <a:latin typeface="Arial" panose="020B0604020202020204" pitchFamily="34" charset="0"/>
                        <a:ea typeface="+mn-ea"/>
                        <a:cs typeface="Arial" panose="020B0604020202020204" pitchFamily="34" charset="0"/>
                      </a:endParaRPr>
                    </a:p>
                  </a:txBody>
                  <a:tcPr anchor="ctr">
                    <a:lnL w="6350" cap="flat" cmpd="sng" algn="ctr">
                      <a:solidFill>
                        <a:srgbClr val="04366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479189"/>
                  </a:ext>
                </a:extLst>
              </a:tr>
            </a:tbl>
          </a:graphicData>
        </a:graphic>
      </p:graphicFrame>
    </p:spTree>
    <p:extLst>
      <p:ext uri="{BB962C8B-B14F-4D97-AF65-F5344CB8AC3E}">
        <p14:creationId xmlns:p14="http://schemas.microsoft.com/office/powerpoint/2010/main" val="2527246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s xmlns="4eac4338-ada1-4d35-93c0-efcf97f46ff6" xsi:nil="true"/>
    <lcf76f155ced4ddcb4097134ff3c332f xmlns="4eac4338-ada1-4d35-93c0-efcf97f46ff6">
      <Terms xmlns="http://schemas.microsoft.com/office/infopath/2007/PartnerControls"/>
    </lcf76f155ced4ddcb4097134ff3c332f>
    <TaxCatchAll xmlns="e34c98bc-7033-4063-98fe-b0ac3cf610bc" xsi:nil="true"/>
    <Action xmlns="e34c98bc-7033-4063-98fe-b0ac3cf610bc" xsi:nil="true"/>
    <gfdd9c405aab4911a9668ca33aa0ac14 xmlns="e34c98bc-7033-4063-98fe-b0ac3cf610bc">
      <Terms xmlns="http://schemas.microsoft.com/office/infopath/2007/PartnerControls"/>
    </gfdd9c405aab4911a9668ca33aa0ac14>
    <MeetingDate xmlns="e34c98bc-7033-4063-98fe-b0ac3cf610bc" xsi:nil="true"/>
    <DateandTime xmlns="4eac4338-ada1-4d35-93c0-efcf97f46f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7F04712AC7A7459586B0D3672D5EC3" ma:contentTypeVersion="25" ma:contentTypeDescription="Create a new document." ma:contentTypeScope="" ma:versionID="6237027ee9d6ea2e2c5c6d1cc41c1eab">
  <xsd:schema xmlns:xsd="http://www.w3.org/2001/XMLSchema" xmlns:xs="http://www.w3.org/2001/XMLSchema" xmlns:p="http://schemas.microsoft.com/office/2006/metadata/properties" xmlns:ns2="4eac4338-ada1-4d35-93c0-efcf97f46ff6" xmlns:ns3="e34c98bc-7033-4063-98fe-b0ac3cf610bc" targetNamespace="http://schemas.microsoft.com/office/2006/metadata/properties" ma:root="true" ma:fieldsID="a87373be129334c843c4c6d2e65d1505" ns2:_="" ns3:_="">
    <xsd:import namespace="4eac4338-ada1-4d35-93c0-efcf97f46ff6"/>
    <xsd:import namespace="e34c98bc-7033-4063-98fe-b0ac3cf610b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Descriptions" minOccurs="0"/>
                <xsd:element ref="ns2:MediaServiceLocation" minOccurs="0"/>
                <xsd:element ref="ns3:MeetingDate" minOccurs="0"/>
                <xsd:element ref="ns3:gfdd9c405aab4911a9668ca33aa0ac14" minOccurs="0"/>
                <xsd:element ref="ns3:Action" minOccurs="0"/>
                <xsd:element ref="ns2:MediaServiceObjectDetectorVersions" minOccurs="0"/>
                <xsd:element ref="ns2:MediaServiceSearchProperties"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c4338-ada1-4d35-93c0-efcf97f46f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f764014-0aed-4e01-b276-5958e443c658" ma:termSetId="09814cd3-568e-fe90-9814-8d621ff8fb84" ma:anchorId="fba54fb3-c3e1-fe81-a776-ca4b69148c4d" ma:open="true" ma:isKeyword="false">
      <xsd:complexType>
        <xsd:sequence>
          <xsd:element ref="pc:Terms" minOccurs="0" maxOccurs="1"/>
        </xsd:sequence>
      </xsd:complexType>
    </xsd:element>
    <xsd:element name="Descriptions" ma:index="23" nillable="true" ma:displayName="Descriptions" ma:hidden="true" ma:internalName="Descriptions" ma:readOnly="fals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DateandTime" ma:index="31"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34c98bc-7033-4063-98fe-b0ac3cf610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bf70ebb-f8f1-4d11-97a8-4f100b5a66da}" ma:internalName="TaxCatchAll" ma:showField="CatchAllData" ma:web="e34c98bc-7033-4063-98fe-b0ac3cf610bc">
      <xsd:complexType>
        <xsd:complexContent>
          <xsd:extension base="dms:MultiChoiceLookup">
            <xsd:sequence>
              <xsd:element name="Value" type="dms:Lookup" maxOccurs="unbounded" minOccurs="0" nillable="true"/>
            </xsd:sequence>
          </xsd:extension>
        </xsd:complexContent>
      </xsd:complexType>
    </xsd:element>
    <xsd:element name="MeetingDate" ma:index="25" nillable="true" ma:displayName="Meeting Date" ma:format="DateOnly" ma:internalName="Meeting_x0020_Date">
      <xsd:simpleType>
        <xsd:restriction base="dms:DateTime"/>
      </xsd:simpleType>
    </xsd:element>
    <xsd:element name="gfdd9c405aab4911a9668ca33aa0ac14" ma:index="26" nillable="true" ma:taxonomy="true" ma:internalName="gfdd9c405aab4911a9668ca33aa0ac14" ma:taxonomyFieldName="eCommittees" ma:displayName="eCommittees" ma:readOnly="false" ma:default="" ma:fieldId="{0fdd9c40-5aab-4911-a966-8ca33aa0ac14}" ma:sspId="1f764014-0aed-4e01-b276-5958e443c658" ma:termSetId="490a2f25-7965-4c77-8154-448479b33b1b" ma:anchorId="00000000-0000-0000-0000-000000000000" ma:open="true" ma:isKeyword="false">
      <xsd:complexType>
        <xsd:sequence>
          <xsd:element ref="pc:Terms" minOccurs="0" maxOccurs="1"/>
        </xsd:sequence>
      </xsd:complexType>
    </xsd:element>
    <xsd:element name="Action" ma:index="28" nillable="true" ma:displayName="Action" ma:hidden="true" ma:internalName="A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9FC47-0D97-4039-92EC-F76AB203F9F9}">
  <ds:schemaRefs>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e34c98bc-7033-4063-98fe-b0ac3cf610bc"/>
    <ds:schemaRef ds:uri="4eac4338-ada1-4d35-93c0-efcf97f46ff6"/>
    <ds:schemaRef ds:uri="http://www.w3.org/XML/1998/namespace"/>
  </ds:schemaRefs>
</ds:datastoreItem>
</file>

<file path=customXml/itemProps2.xml><?xml version="1.0" encoding="utf-8"?>
<ds:datastoreItem xmlns:ds="http://schemas.openxmlformats.org/officeDocument/2006/customXml" ds:itemID="{3E1D0057-57ED-452E-BB7C-3497C193E35B}">
  <ds:schemaRefs>
    <ds:schemaRef ds:uri="http://schemas.microsoft.com/sharepoint/v3/contenttype/forms"/>
  </ds:schemaRefs>
</ds:datastoreItem>
</file>

<file path=customXml/itemProps3.xml><?xml version="1.0" encoding="utf-8"?>
<ds:datastoreItem xmlns:ds="http://schemas.openxmlformats.org/officeDocument/2006/customXml" ds:itemID="{7C30BBA3-578D-4A20-B35F-BC88D8301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c4338-ada1-4d35-93c0-efcf97f46ff6"/>
    <ds:schemaRef ds:uri="e34c98bc-7033-4063-98fe-b0ac3cf610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1118</TotalTime>
  <Words>2258</Words>
  <Application>Microsoft Office PowerPoint</Application>
  <PresentationFormat>Widescreen</PresentationFormat>
  <Paragraphs>182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Calibri Light</vt:lpstr>
      <vt:lpstr>Wingdings</vt:lpstr>
      <vt:lpstr>Office Theme</vt:lpstr>
      <vt:lpstr>Fellowship Examination Webinar: Your Questions Answered</vt:lpstr>
      <vt:lpstr>Acknowledgement of Country  Māori 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Examination Team Contact E: examinations@surgeons.org T: +613 9249 1280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2022 Webinar Fellowship Examinations - Your Questions Answered</dc:title>
  <dc:creator>Mishie Juganaikloo</dc:creator>
  <cp:lastModifiedBy>Mishie Juganaikloo</cp:lastModifiedBy>
  <cp:revision>9</cp:revision>
  <dcterms:created xsi:type="dcterms:W3CDTF">2022-08-01T03:33:34Z</dcterms:created>
  <dcterms:modified xsi:type="dcterms:W3CDTF">2025-07-31T01:07:00Z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0x010100817F04712AC7A7459586B0D3672D5EC3</vt:lpwstr>
  </property>
  <property fmtid="{D5CDD505-2E9C-101B-9397-08002B2CF9AE}" pid="3" name="MediaServiceImageTags">
    <vt:lpwstr/>
  </property>
  <property fmtid="{D5CDD505-2E9C-101B-9397-08002B2CF9AE}" pid="4" name="eCommittees">
    <vt:lpwstr/>
  </property>
</Properties>
</file>