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525" r:id="rId2"/>
    <p:sldId id="503" r:id="rId3"/>
    <p:sldId id="500" r:id="rId4"/>
    <p:sldId id="502" r:id="rId5"/>
    <p:sldId id="521" r:id="rId6"/>
    <p:sldId id="504" r:id="rId7"/>
    <p:sldId id="505" r:id="rId8"/>
    <p:sldId id="507" r:id="rId9"/>
    <p:sldId id="508" r:id="rId10"/>
    <p:sldId id="257" r:id="rId11"/>
    <p:sldId id="506" r:id="rId12"/>
    <p:sldId id="509" r:id="rId13"/>
    <p:sldId id="512" r:id="rId14"/>
    <p:sldId id="513" r:id="rId15"/>
    <p:sldId id="514" r:id="rId16"/>
    <p:sldId id="522" r:id="rId17"/>
    <p:sldId id="516" r:id="rId18"/>
    <p:sldId id="526" r:id="rId19"/>
    <p:sldId id="517" r:id="rId20"/>
    <p:sldId id="52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rah Whitelaw" initials="sW" lastIdx="2" clrIdx="0">
    <p:extLst>
      <p:ext uri="{19B8F6BF-5375-455C-9EA6-DF929625EA0E}">
        <p15:presenceInfo xmlns:p15="http://schemas.microsoft.com/office/powerpoint/2012/main" userId="e6e06ed58df47e0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30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52"/>
    <p:restoredTop sz="93935"/>
  </p:normalViewPr>
  <p:slideViewPr>
    <p:cSldViewPr snapToGrid="0">
      <p:cViewPr varScale="1">
        <p:scale>
          <a:sx n="60" d="100"/>
          <a:sy n="60" d="100"/>
        </p:scale>
        <p:origin x="43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3:54:45.21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15T11:26:50.690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891 92,'-45'21,"1"0,11-3,-3 1,-1 0,2-1,0-1,2-2,0 1,-3 3,-2 3,-2 3,-1 5,0 2,2 1,0 1,3-3,4-3,2-5,5-4,5-2,4 0,6-8,-6 7,-2-3,-10 12,4-2,4-2,10-9,47-50,-15 15,34-37,-26 27,-2-2,6-4,2-2,2 1,8-4,2 2,3-1,-4 4,-7 6,-6 5,-5 6,-1 5,1 1,3 0,0-1,0-1,-4 2,-8 3,-5 4,-2 5,4 1,2 0,6-1,-2 0,9 1,-15 1,9 2,-14 0,8 4,4 2,3 5,3 2,3 1,2 1,3 0,0 1,-5-2,-3-2,-6 1,-1 1,2 2,1 7,4 4,-1 6,0 3,0 3,2 2,3 0,0-2,-2-4,-4-5,-6-5,-1-6,-11-9,1-1,5 6,-2-3,11 8,-7-8,-1 0,0 0,-1 2,-3-4,-2-3,6 2,-7-6,4 12,-9-1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3:55:04.97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0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3:55:05.78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0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14T13:56:35.721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1,'0'0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14T13:56:45.438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14T14:11:44.382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27,'99'0,"-7"0,-26 0,-6 0,-3 0,-3 0,12 0,3 0,-4 0,-2 0,-13 0,1 0,6 0,1 0,0 0,0 0,-8 0,0 0,-3 0,-1 0,7 0,9 0,14 0,8 0,0 0,-8 0,-7 0,-3 0,3 0,7 0,6 0,-2 0,-9-2,-8-2,-8-2,-2-1,6 3,8 1,16 3,13 0,-44 0,0 0,-2 0,0 0,39 0,-13 0,-12 0,-9 0,-9 0,-3 0,-4 0,-3 0,-1 0,-3 0,0 0,2 0,-1 0,3 0,1 0,-2 0,4 0,3 0,12 0,17 0,6 4,-2 3,-17 0,-14-1,-22-3,-5-3,-5 2,4 2,3-1,14 2,3-2,7 1,-4 1,-14-1,-13-1,-4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15T11:26:39.040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0,'38'53,"2"1,1-1,5 5,1-1,10 11,6 7,-30-37,0-1,32 37,-7-6,-5-6,-3-2,-2-1,-6-8,-2-2,-4-6,-1-2,-1 2,-2-1,0-1,-3 2,-1-1,1 5,1 4,-1 2,-2 1,-4-5,-3-7,-4-6,-1-6,-2 3,2 7,3 7,3 7,1-2,1 0,-1-6,-1-2,-1-1,-1 4,1 3,0 6,0-1,0-3,-1-3,-4-10,-1-5,-5-8,-2-4,-3-3,-2-6,-1 4,2 4,5 6,2 4,1-1,0-3,-5-12,0-3,-3-12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15T11:26:41.424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1247,'55'0,"-2"0,-9 6,1 4,9 5,3 4,0-2,0-1,-7-4,-2-4,0-3,3 0,3 0,5 0,2 2,-1 4,-8 3,-9 0,-12 0,-8-4,-4 1,-2 2,-2-1,2 2,-8-6,2-48,-14-19,0 3,-1-5,-1 1,-2-1,0 2,-1 2,2 3,0 2,-2-40,1 11,2-6,-1-1,3 38,0-1,1-3,0 1,0-42,1 14,1 22,0 16,0 10,0 7,0 6,0 5,0 4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15T11:26:47.493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179 2245,'0'-54,"-2"-1,-3 8,0-1,-2 4,0 2,1 4,-1-2,1-5,-2-6,-1-6,-1-5,2-2,0 0,2 4,-2 5,2 2,1 2,3 1,2 0,0 2,0 5,0 1,0-2,0-10,0-14,0-11,0-5,0 2,0 5,0 10,0 7,0 6,0 11,0 7,0 10,0 0,0-7,0-12,-2-13,-1 3,-2 9,1 13,1 22,-19 49,17-25,-14 33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1AEC62-7B25-E84E-9FC2-77E760017778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2E9A5C-374E-8E43-B738-476AC2596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351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08DF9-FBDF-EF43-6CC0-4769F04B99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CC07A5-0D0B-D73F-EEC6-02FCB4814F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F42767-D2DB-1C2C-9999-AC5653B10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737B-14AD-43A7-8221-54D5BBC73264}" type="datetimeFigureOut">
              <a:rPr lang="en-AU" smtClean="0"/>
              <a:t>18/01/2024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183B03-7385-71BF-3371-B1EFD8C9F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8211A3-788D-405F-89C7-73176042F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91FAE-3E91-49C0-B1D9-7414708F962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14308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A61C2-8B5C-163E-50C4-9C13DF39B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EE1253-4DF5-2BA3-7CE1-5A0F7044A4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9BD575-A657-55E1-793F-B9CD79DEE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737B-14AD-43A7-8221-54D5BBC73264}" type="datetimeFigureOut">
              <a:rPr lang="en-AU" smtClean="0"/>
              <a:t>18/01/2024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9C8F69-A335-A53C-BC3E-7CB6ACD4B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0A5C84-E443-D23F-5F81-511E24A9A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91FAE-3E91-49C0-B1D9-7414708F962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06442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832AFA-1AB9-465B-BE15-D06159638B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2F7061-2313-7AF7-38FE-937F815C36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7A2C00-ABC6-7834-AACA-8EC9BBCBA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737B-14AD-43A7-8221-54D5BBC73264}" type="datetimeFigureOut">
              <a:rPr lang="en-AU" smtClean="0"/>
              <a:t>18/01/2024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1509A-196B-8B9C-6162-85A8F3F4C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AD789A-82AC-A7EE-AF54-1E3F47E81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91FAE-3E91-49C0-B1D9-7414708F962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558595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B4B92CF-6F8B-4ECB-B435-722162AF9B1A}"/>
              </a:ext>
            </a:extLst>
          </p:cNvPr>
          <p:cNvGrpSpPr/>
          <p:nvPr userDrawn="1"/>
        </p:nvGrpSpPr>
        <p:grpSpPr>
          <a:xfrm>
            <a:off x="0" y="0"/>
            <a:ext cx="381120" cy="6858000"/>
            <a:chOff x="0" y="0"/>
            <a:chExt cx="285840" cy="51435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597BF13-6FE9-4CFF-8E67-5B56A43CAD85}"/>
                </a:ext>
              </a:extLst>
            </p:cNvPr>
            <p:cNvSpPr/>
            <p:nvPr userDrawn="1"/>
          </p:nvSpPr>
          <p:spPr>
            <a:xfrm>
              <a:off x="0" y="0"/>
              <a:ext cx="285840" cy="45219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40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E357A34-E406-49FA-ACB3-17FD3B5D91E8}"/>
                </a:ext>
              </a:extLst>
            </p:cNvPr>
            <p:cNvSpPr/>
            <p:nvPr userDrawn="1"/>
          </p:nvSpPr>
          <p:spPr>
            <a:xfrm>
              <a:off x="0" y="4521960"/>
              <a:ext cx="285840" cy="6215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40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9A2AD-9E9B-466B-AD5B-0CB1B724FA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19997" y="1763951"/>
            <a:ext cx="5280000" cy="3936000"/>
          </a:xfrm>
        </p:spPr>
        <p:txBody>
          <a:bodyPr/>
          <a:lstStyle/>
          <a:p>
            <a:pPr lvl="0"/>
            <a:r>
              <a:rPr lang="en-AU" noProof="0" dirty="0"/>
              <a:t>Edit Master text styles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DB1DE-8D73-4AFA-95E5-57D6E62C0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E549-A780-489E-BB3C-0B44AB8CAB54}" type="datetime1">
              <a:rPr lang="en-AU" smtClean="0"/>
              <a:t>18/01/2024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CDE5F3-3665-4461-B770-070BFE327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AE5D6D-B1E7-41CE-A1BF-283239250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16B6A-336A-44FF-82DA-A4D1594FA055}" type="slidenum">
              <a:rPr lang="en-AU" smtClean="0"/>
              <a:t>‹#›</a:t>
            </a:fld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F9015D-D5F1-4A9B-9BEE-7C8A6482F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52452"/>
            <a:ext cx="11232000" cy="33817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AU" noProof="0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24C44B5-C469-46C0-A731-5DECCD4DF0E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720000" y="917763"/>
            <a:ext cx="11232000" cy="340800"/>
          </a:xfr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AU" noProof="0" dirty="0"/>
              <a:t>Click to add subtitle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F7810AA-7A93-4AC9-9758-BA18A418A4E6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672000" y="1763951"/>
            <a:ext cx="5280000" cy="3936000"/>
          </a:xfrm>
        </p:spPr>
        <p:txBody>
          <a:bodyPr/>
          <a:lstStyle/>
          <a:p>
            <a:pPr lvl="0"/>
            <a:r>
              <a:rPr lang="en-AU" noProof="0" dirty="0"/>
              <a:t>Edit Master text styles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92952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B4B92CF-6F8B-4ECB-B435-722162AF9B1A}"/>
              </a:ext>
            </a:extLst>
          </p:cNvPr>
          <p:cNvGrpSpPr/>
          <p:nvPr userDrawn="1"/>
        </p:nvGrpSpPr>
        <p:grpSpPr>
          <a:xfrm>
            <a:off x="0" y="0"/>
            <a:ext cx="381120" cy="6858000"/>
            <a:chOff x="0" y="0"/>
            <a:chExt cx="285840" cy="51435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597BF13-6FE9-4CFF-8E67-5B56A43CAD85}"/>
                </a:ext>
              </a:extLst>
            </p:cNvPr>
            <p:cNvSpPr/>
            <p:nvPr userDrawn="1"/>
          </p:nvSpPr>
          <p:spPr>
            <a:xfrm>
              <a:off x="0" y="0"/>
              <a:ext cx="285840" cy="45219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40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E357A34-E406-49FA-ACB3-17FD3B5D91E8}"/>
                </a:ext>
              </a:extLst>
            </p:cNvPr>
            <p:cNvSpPr/>
            <p:nvPr userDrawn="1"/>
          </p:nvSpPr>
          <p:spPr>
            <a:xfrm>
              <a:off x="0" y="4521960"/>
              <a:ext cx="285840" cy="6215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40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9A2AD-9E9B-466B-AD5B-0CB1B724FAC5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AU" noProof="0"/>
              <a:t>Edit Master text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DB1DE-8D73-4AFA-95E5-57D6E62C0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4EAC3-B181-4DF8-894C-F58434151C28}" type="datetime1">
              <a:rPr lang="en-AU" smtClean="0"/>
              <a:t>18/01/2024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CDE5F3-3665-4461-B770-070BFE327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AE5D6D-B1E7-41CE-A1BF-283239250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16B6A-336A-44FF-82DA-A4D1594FA055}" type="slidenum">
              <a:rPr lang="en-AU" smtClean="0"/>
              <a:t>‹#›</a:t>
            </a:fld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F9015D-D5F1-4A9B-9BEE-7C8A6482F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52452"/>
            <a:ext cx="11232000" cy="33817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AU" noProof="0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24C44B5-C469-46C0-A731-5DECCD4DF0E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720000" y="917763"/>
            <a:ext cx="11232000" cy="340800"/>
          </a:xfr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AU" noProof="0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948690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22471-494C-35B1-0CFA-E77B33646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C06980-0462-57E0-F457-DE3D2AFEBA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63D79D-EB88-3BA8-DC9E-3327FE15D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737B-14AD-43A7-8221-54D5BBC73264}" type="datetimeFigureOut">
              <a:rPr lang="en-AU" smtClean="0"/>
              <a:t>18/01/2024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617CD-8FE7-793A-6374-E27419DF6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F4E1F-7F85-87A8-03F3-5A8B8D5F2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91FAE-3E91-49C0-B1D9-7414708F962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19398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413EC-CE58-217A-ACBF-27E287EF1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866CE5-A92E-0099-3D20-B8D032D082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59E9E-A9B3-E0B4-A9B1-C589C218F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737B-14AD-43A7-8221-54D5BBC73264}" type="datetimeFigureOut">
              <a:rPr lang="en-AU" smtClean="0"/>
              <a:t>18/01/2024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463953-8AD5-DE98-4029-1F3E645C5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00827E-76B9-9283-AD55-5D3D7A060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91FAE-3E91-49C0-B1D9-7414708F962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13332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A6C01-5BE5-662D-95DE-24E3FDD39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A09AB7-E170-F3FF-C33B-2EF92D5DC5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7D021C-97C3-2791-106F-1F4A9D8E67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72D7C3-72F5-BB32-6CB7-0641E631A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737B-14AD-43A7-8221-54D5BBC73264}" type="datetimeFigureOut">
              <a:rPr lang="en-AU" smtClean="0"/>
              <a:t>18/01/2024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8985E-67F7-4630-8589-13509CC3C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302FD7-8904-E786-A1E9-947CEE9B7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91FAE-3E91-49C0-B1D9-7414708F962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48654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04DBB-B2D4-4CBE-73F2-0730B3D0E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DF702-FDB5-82C7-0906-2206B2864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134D4E-5BEC-4173-1534-0148A3DC06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7FD73B-CCC8-B434-52E2-434D0E6856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43CC32-D4F8-1390-9CCE-0F32879FB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861ADF-C976-6081-4080-085605B12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737B-14AD-43A7-8221-54D5BBC73264}" type="datetimeFigureOut">
              <a:rPr lang="en-AU" smtClean="0"/>
              <a:t>18/01/2024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37CB9C-0802-FA68-0100-B52685B15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65C39D-B188-5E8A-033B-CD532A17C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91FAE-3E91-49C0-B1D9-7414708F962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08672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06C67-4094-99AE-3CF9-F31F3B204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1CE943-1921-F90A-6663-065688FC4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737B-14AD-43A7-8221-54D5BBC73264}" type="datetimeFigureOut">
              <a:rPr lang="en-AU" smtClean="0"/>
              <a:t>18/01/2024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E426DA-F915-63A6-BB06-7A265EC95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72DEEB-E2BE-4221-B253-00EA5AF93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91FAE-3E91-49C0-B1D9-7414708F962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15234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036D1D-20FF-8160-7300-E04471BA5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737B-14AD-43A7-8221-54D5BBC73264}" type="datetimeFigureOut">
              <a:rPr lang="en-AU" smtClean="0"/>
              <a:t>18/01/2024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534A6F-E935-A8CE-7372-803CF5187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87327F-AD8F-0C73-A95F-6562D1CE1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91FAE-3E91-49C0-B1D9-7414708F962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358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69D11-FC2A-4DDE-D9B4-5B2FAF384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3A9DA-FD26-D1EE-0FC6-4AC0C02484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F1B43F-C94A-D945-ED57-8183B40EF3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AD67E8-4D04-C8B9-A37F-78AF8BD5F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737B-14AD-43A7-8221-54D5BBC73264}" type="datetimeFigureOut">
              <a:rPr lang="en-AU" smtClean="0"/>
              <a:t>18/01/2024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D0FBAE-5429-874E-73EE-4D177B6C6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E45A05-20F7-0195-B955-04FD88AC9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91FAE-3E91-49C0-B1D9-7414708F962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79110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47321-3954-FB2F-0AAA-9CA802643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14D776-B592-DE8F-3430-1D2EEC9ACD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D8A7C4-5E7A-DE97-D2B9-1AF0F690F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E45295-FEA1-C8F9-FC6B-CE0633A64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737B-14AD-43A7-8221-54D5BBC73264}" type="datetimeFigureOut">
              <a:rPr lang="en-AU" smtClean="0"/>
              <a:t>18/01/2024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29E33-81BB-6998-5184-56AEB2640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AA7369-3803-8374-F3E2-DA8F0ADED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91FAE-3E91-49C0-B1D9-7414708F962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58984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64DA7F-31C0-A8A8-DF6F-10D383A03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466A5-9CF0-0570-026E-1D17CEAA9E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08F656-3671-A37B-3B7B-8DF8DF6481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0737B-14AD-43A7-8221-54D5BBC73264}" type="datetimeFigureOut">
              <a:rPr lang="en-AU" smtClean="0"/>
              <a:t>18/01/2024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13604-3726-2317-C8C3-E69EB9F5E1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13517-CDD6-CD8F-B38E-30C6DA172F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691FAE-3E91-49C0-B1D9-7414708F962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31928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5.png"/><Relationship Id="rId18" Type="http://schemas.openxmlformats.org/officeDocument/2006/relationships/customXml" Target="../ink/ink9.xml"/><Relationship Id="rId3" Type="http://schemas.openxmlformats.org/officeDocument/2006/relationships/customXml" Target="../ink/ink1.xml"/><Relationship Id="rId21" Type="http://schemas.openxmlformats.org/officeDocument/2006/relationships/image" Target="../media/image38.png"/><Relationship Id="rId7" Type="http://schemas.openxmlformats.org/officeDocument/2006/relationships/customXml" Target="../ink/ink4.xml"/><Relationship Id="rId17" Type="http://schemas.openxmlformats.org/officeDocument/2006/relationships/image" Target="../media/image36.png"/><Relationship Id="rId2" Type="http://schemas.openxmlformats.org/officeDocument/2006/relationships/image" Target="../media/image31.png"/><Relationship Id="rId16" Type="http://schemas.openxmlformats.org/officeDocument/2006/relationships/customXml" Target="../ink/ink8.xml"/><Relationship Id="rId20" Type="http://schemas.openxmlformats.org/officeDocument/2006/relationships/customXml" Target="../ink/ink1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5" Type="http://schemas.openxmlformats.org/officeDocument/2006/relationships/customXml" Target="../ink/ink2.xml"/><Relationship Id="rId15" Type="http://schemas.openxmlformats.org/officeDocument/2006/relationships/image" Target="../media/image34.png"/><Relationship Id="rId10" Type="http://schemas.openxmlformats.org/officeDocument/2006/relationships/customXml" Target="../ink/ink6.xml"/><Relationship Id="rId19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customXml" Target="../ink/ink5.xml"/><Relationship Id="rId14" Type="http://schemas.openxmlformats.org/officeDocument/2006/relationships/customXml" Target="../ink/ink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svg"/><Relationship Id="rId7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9.jpg"/><Relationship Id="rId7" Type="http://schemas.openxmlformats.org/officeDocument/2006/relationships/hyperlink" Target="https://www.theaustralian.com.au/nation/mounting-escooter-deaths-and-injures-force-police-to-crack-down/news-story/b1c422e26fb8364030f44d5eb588a84b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9710"/>
            <a:lum/>
          </a:blip>
          <a:srcRect/>
          <a:stretch>
            <a:fillRect l="-10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A255B-FA3E-C4A0-8FD0-472924BD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5761" y="3764190"/>
            <a:ext cx="9860478" cy="1147762"/>
          </a:xfrm>
        </p:spPr>
        <p:txBody>
          <a:bodyPr>
            <a:noAutofit/>
          </a:bodyPr>
          <a:lstStyle/>
          <a:p>
            <a:r>
              <a:rPr lang="en-US" sz="8800" b="1" dirty="0">
                <a:solidFill>
                  <a:srgbClr val="FF0000"/>
                </a:solidFill>
              </a:rPr>
              <a:t>Clinician e-Scooter Advocacy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E5EF93-5E3B-AAA0-38D3-8CA2B0B4F7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0583" y="5028985"/>
            <a:ext cx="9144000" cy="1655762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Where to Next?</a:t>
            </a:r>
          </a:p>
        </p:txBody>
      </p:sp>
    </p:spTree>
    <p:extLst>
      <p:ext uri="{BB962C8B-B14F-4D97-AF65-F5344CB8AC3E}">
        <p14:creationId xmlns:p14="http://schemas.microsoft.com/office/powerpoint/2010/main" val="1706026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98044CE-0138-0827-46EC-6F7BB75A9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>
              <a:latin typeface="Futura BdCn BT" panose="020B0706020204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530A9325-50DA-6CB3-DAF5-48B89AC03F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78" y="107245"/>
            <a:ext cx="9486383" cy="592899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101F14B-3FB0-54E6-5F71-E4F335900619}"/>
              </a:ext>
            </a:extLst>
          </p:cNvPr>
          <p:cNvSpPr/>
          <p:nvPr/>
        </p:nvSpPr>
        <p:spPr>
          <a:xfrm>
            <a:off x="0" y="6295869"/>
            <a:ext cx="12192000" cy="562131"/>
          </a:xfrm>
          <a:prstGeom prst="rect">
            <a:avLst/>
          </a:prstGeom>
          <a:solidFill>
            <a:srgbClr val="233064"/>
          </a:solidFill>
          <a:ln>
            <a:solidFill>
              <a:srgbClr val="2330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23901A-2CFE-6FB9-CB06-5A6527BD90D6}"/>
              </a:ext>
            </a:extLst>
          </p:cNvPr>
          <p:cNvSpPr txBox="1"/>
          <p:nvPr/>
        </p:nvSpPr>
        <p:spPr>
          <a:xfrm>
            <a:off x="179882" y="6381423"/>
            <a:ext cx="7180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Futura Md BT" panose="020B0602020204020303"/>
              </a:rPr>
              <a:t>Trauma 2023 Conference</a:t>
            </a:r>
            <a:endParaRPr lang="en-AU" b="1" dirty="0">
              <a:solidFill>
                <a:schemeClr val="bg1"/>
              </a:solidFill>
              <a:latin typeface="Futura Md BT" panose="020B0602020204020303"/>
            </a:endParaRPr>
          </a:p>
        </p:txBody>
      </p:sp>
      <p:pic>
        <p:nvPicPr>
          <p:cNvPr id="11" name="Picture 10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FC24C00C-6F81-A1C4-081E-381EDFD68C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243" y="6307267"/>
            <a:ext cx="964367" cy="4821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40A0E4-B3DB-AEB6-2053-C8665B9A254A}"/>
              </a:ext>
            </a:extLst>
          </p:cNvPr>
          <p:cNvSpPr txBox="1"/>
          <p:nvPr/>
        </p:nvSpPr>
        <p:spPr>
          <a:xfrm>
            <a:off x="9270167" y="6420119"/>
            <a:ext cx="2083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Futura Md BT" panose="020B0602020204020303" pitchFamily="34" charset="0"/>
              </a:rPr>
              <a:t>#TraumaANZ</a:t>
            </a:r>
          </a:p>
        </p:txBody>
      </p:sp>
    </p:spTree>
    <p:extLst>
      <p:ext uri="{BB962C8B-B14F-4D97-AF65-F5344CB8AC3E}">
        <p14:creationId xmlns:p14="http://schemas.microsoft.com/office/powerpoint/2010/main" val="35317769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B0DF584-F762-3F94-3EDD-AC91019496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73" y="721537"/>
            <a:ext cx="11501054" cy="5796164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FCBEAF9-7D55-EC19-7707-6347FD843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4B0259-9D8F-03BF-E265-061E907D81E5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>
            <a:normAutofit fontScale="77500" lnSpcReduction="20000"/>
          </a:bodyPr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4B9F57A-DD66-925D-50C0-00C529BB7CB9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9998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6FD25BC-6CF7-DE93-62C4-E9566E426C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A9A153F-CEEB-BD94-923A-2241BCEE8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A761B4-9414-A4FB-803D-AF4061FE1615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>
            <a:normAutofit fontScale="77500" lnSpcReduction="20000"/>
          </a:bodyPr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0B4E86B-B890-B0EB-93A7-5B96A43446AC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9EBA71-66B9-9C18-E41F-DFC4DB3FC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999" y="85092"/>
            <a:ext cx="10287001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203944-5204-AD9D-2532-8168E4A63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00" y="85092"/>
            <a:ext cx="3375660" cy="144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7736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DEF94-0DEB-7091-EE60-F8A2815E9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Priorities: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7F2A24-1AC6-BC2B-9241-91E64A540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000" b="1" dirty="0"/>
              <a:t>			Funded Focused Data Collection</a:t>
            </a:r>
          </a:p>
          <a:p>
            <a:pPr marL="0" indent="0">
              <a:buNone/>
            </a:pPr>
            <a:br>
              <a:rPr lang="en-US" sz="4000" b="1" dirty="0"/>
            </a:br>
            <a:r>
              <a:rPr lang="en-US" sz="4000" b="1" dirty="0"/>
              <a:t>			- Nationally Consistent</a:t>
            </a:r>
          </a:p>
          <a:p>
            <a:pPr marL="0" indent="0">
              <a:buNone/>
            </a:pPr>
            <a:r>
              <a:rPr lang="en-US" sz="4000" b="1" dirty="0"/>
              <a:t>			- Health Cost Analysis</a:t>
            </a:r>
          </a:p>
          <a:p>
            <a:pPr marL="0" indent="0">
              <a:buNone/>
            </a:pPr>
            <a:r>
              <a:rPr lang="en-US" sz="4000" b="1" dirty="0"/>
              <a:t>			- Health Perspective in E-scooter 				  Governance</a:t>
            </a:r>
          </a:p>
          <a:p>
            <a:pPr marL="0" indent="0">
              <a:buNone/>
            </a:pPr>
            <a:r>
              <a:rPr lang="en-US" sz="4000" b="1" dirty="0"/>
              <a:t>			</a:t>
            </a:r>
            <a:r>
              <a:rPr lang="en-US" sz="4000" b="1" dirty="0">
                <a:solidFill>
                  <a:schemeClr val="accent1"/>
                </a:solidFill>
              </a:rPr>
              <a:t>National Transport Commission</a:t>
            </a:r>
          </a:p>
          <a:p>
            <a:pPr marL="0" indent="0">
              <a:buNone/>
            </a:pPr>
            <a:endParaRPr lang="en-US" sz="4000" b="1" dirty="0"/>
          </a:p>
          <a:p>
            <a:pPr marL="0" indent="0">
              <a:buNone/>
            </a:pPr>
            <a:endParaRPr lang="en-US" sz="4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C12E60-3A2D-BDB9-CAEF-6C43B5B42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580" y="1574800"/>
            <a:ext cx="1854200" cy="185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352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87ED9-9354-5519-E8B0-4C66B117D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Priorities: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A100C-BCB0-DCBB-DC8E-8DC614E60D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			</a:t>
            </a:r>
            <a:r>
              <a:rPr lang="en-US" sz="4000" b="1" dirty="0"/>
              <a:t>Public Education </a:t>
            </a:r>
          </a:p>
          <a:p>
            <a:pPr marL="0" indent="0">
              <a:buNone/>
            </a:pPr>
            <a:r>
              <a:rPr lang="en-US" sz="4000" b="1" dirty="0"/>
              <a:t>			- A Culture of Safety</a:t>
            </a:r>
          </a:p>
          <a:p>
            <a:pPr marL="0" indent="0">
              <a:buNone/>
            </a:pPr>
            <a:r>
              <a:rPr lang="en-US" sz="4000" b="1" dirty="0"/>
              <a:t>			- Helmets, Speed, Drug and Alcohol 			   Intoxication, Riding Safely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BBE0ED-D69F-433A-2530-E4C23C060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400" y="1242060"/>
            <a:ext cx="1854200" cy="185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5529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BAF05-83E5-38B5-E21D-B60BCED3E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Priorities: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09E9F-7A25-1D1C-29A6-707FAA5A85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4000" b="1" dirty="0"/>
              <a:t>			</a:t>
            </a:r>
            <a:r>
              <a:rPr lang="en-US" sz="4000" b="1" dirty="0" err="1"/>
              <a:t>Optimisation</a:t>
            </a:r>
            <a:r>
              <a:rPr lang="en-US" sz="4000" b="1" dirty="0"/>
              <a:t> of Safe E-scooter and 				Protective Equipment Design</a:t>
            </a:r>
          </a:p>
          <a:p>
            <a:pPr marL="0" indent="0">
              <a:buNone/>
            </a:pPr>
            <a:r>
              <a:rPr lang="en-US" sz="4000" b="1" dirty="0"/>
              <a:t>			- Evidence based Import and Sales 				Restrictions </a:t>
            </a:r>
          </a:p>
          <a:p>
            <a:pPr marL="0" indent="0">
              <a:buNone/>
            </a:pPr>
            <a:endParaRPr lang="en-US" sz="4000" b="1" dirty="0"/>
          </a:p>
          <a:p>
            <a:pPr marL="0" indent="0">
              <a:buNone/>
            </a:pPr>
            <a:r>
              <a:rPr lang="en-US" sz="4000" b="1" dirty="0">
                <a:solidFill>
                  <a:schemeClr val="accent1"/>
                </a:solidFill>
              </a:rPr>
              <a:t>			Federal Department of Transport and 			Infrastructure </a:t>
            </a:r>
          </a:p>
          <a:p>
            <a:pPr marL="0" indent="0">
              <a:buNone/>
            </a:pPr>
            <a:r>
              <a:rPr lang="en-US" sz="4000" b="1" dirty="0">
                <a:solidFill>
                  <a:schemeClr val="accent1"/>
                </a:solidFill>
              </a:rPr>
              <a:t>			ACCC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3930BB-AD05-369C-3B8C-ED5903B96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00626"/>
            <a:ext cx="1854200" cy="185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9049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A274D-A552-28B8-4107-87948B8C1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BE4AD7-7708-DD84-FCCB-7129BFA71B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09" y="0"/>
            <a:ext cx="10079182" cy="6860125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ADA5003-31BC-9932-88E7-272ED7094CD7}"/>
                  </a:ext>
                </a:extLst>
              </p14:cNvPr>
              <p14:cNvContentPartPr/>
              <p14:nvPr/>
            </p14:nvContentPartPr>
            <p14:xfrm>
              <a:off x="5668113" y="-578989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ADA5003-31BC-9932-88E7-272ED7094CD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61993" y="-585109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027DE5AE-E91C-3AB5-F4B9-99DF2C958332}"/>
                  </a:ext>
                </a:extLst>
              </p14:cNvPr>
              <p14:cNvContentPartPr/>
              <p14:nvPr/>
            </p14:nvContentPartPr>
            <p14:xfrm>
              <a:off x="2375913" y="6366131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027DE5AE-E91C-3AB5-F4B9-99DF2C95833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69793" y="6360011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FEA5D02A-837F-0729-EAE5-7A2C45EA83A6}"/>
                  </a:ext>
                </a:extLst>
              </p14:cNvPr>
              <p14:cNvContentPartPr/>
              <p14:nvPr/>
            </p14:nvContentPartPr>
            <p14:xfrm>
              <a:off x="2452233" y="5913251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FEA5D02A-837F-0729-EAE5-7A2C45EA83A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46113" y="5907131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B9E7B7D2-0900-CCDF-2F35-033505F3E57E}"/>
                  </a:ext>
                </a:extLst>
              </p14:cNvPr>
              <p14:cNvContentPartPr/>
              <p14:nvPr/>
            </p14:nvContentPartPr>
            <p14:xfrm>
              <a:off x="12103833" y="-2163349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B9E7B7D2-0900-CCDF-2F35-033505F3E57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050193" y="-2270989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DBD2EB42-3F89-1BBC-6BF8-CF866956670F}"/>
                  </a:ext>
                </a:extLst>
              </p14:cNvPr>
              <p14:cNvContentPartPr/>
              <p14:nvPr/>
            </p14:nvContentPartPr>
            <p14:xfrm>
              <a:off x="7738833" y="-1782469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DBD2EB42-3F89-1BBC-6BF8-CF866956670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685193" y="-1890109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C1E1E3C1-6E30-6559-1836-B387AE08BE4A}"/>
                  </a:ext>
                </a:extLst>
              </p14:cNvPr>
              <p14:cNvContentPartPr/>
              <p14:nvPr/>
            </p14:nvContentPartPr>
            <p14:xfrm>
              <a:off x="8354803" y="2446611"/>
              <a:ext cx="1551240" cy="230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C1E1E3C1-6E30-6559-1836-B387AE08BE4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300803" y="2338971"/>
                <a:ext cx="1658880" cy="23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E2BD343-8FBE-2A4B-920E-8BBCD430A661}"/>
                  </a:ext>
                </a:extLst>
              </p14:cNvPr>
              <p14:cNvContentPartPr/>
              <p14:nvPr/>
            </p14:nvContentPartPr>
            <p14:xfrm>
              <a:off x="707696" y="5412532"/>
              <a:ext cx="566280" cy="945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E2BD343-8FBE-2A4B-920E-8BBCD430A661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53696" y="5304532"/>
                <a:ext cx="673920" cy="116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EFF72E6-2C9C-D28C-5BBF-5328EE567201}"/>
                  </a:ext>
                </a:extLst>
              </p14:cNvPr>
              <p14:cNvContentPartPr/>
              <p14:nvPr/>
            </p14:nvContentPartPr>
            <p14:xfrm>
              <a:off x="972656" y="5803852"/>
              <a:ext cx="392760" cy="5396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EFF72E6-2C9C-D28C-5BBF-5328EE567201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19016" y="5695852"/>
                <a:ext cx="500400" cy="75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B22F743-7674-708C-7C4D-36853CB77486}"/>
                  </a:ext>
                </a:extLst>
              </p14:cNvPr>
              <p14:cNvContentPartPr/>
              <p14:nvPr/>
            </p14:nvContentPartPr>
            <p14:xfrm>
              <a:off x="4822136" y="492412"/>
              <a:ext cx="64440" cy="8082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B22F743-7674-708C-7C4D-36853CB77486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768496" y="384772"/>
                <a:ext cx="172080" cy="102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62C63D6-39B2-21F2-A6EE-D72D4CE9DB21}"/>
                  </a:ext>
                </a:extLst>
              </p14:cNvPr>
              <p14:cNvContentPartPr/>
              <p14:nvPr/>
            </p14:nvContentPartPr>
            <p14:xfrm>
              <a:off x="4501736" y="494572"/>
              <a:ext cx="689760" cy="261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62C63D6-39B2-21F2-A6EE-D72D4CE9DB21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448096" y="386572"/>
                <a:ext cx="797400" cy="477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831138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D73D1-1478-04A6-5369-1DD296DD4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Priorities: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273813-288E-A74E-22AD-2AFA536F2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7997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4300" b="1" dirty="0"/>
              <a:t>			</a:t>
            </a:r>
            <a:r>
              <a:rPr lang="en-US" sz="4300" b="1" dirty="0" err="1"/>
              <a:t>Optimisation</a:t>
            </a:r>
            <a:r>
              <a:rPr lang="en-US" sz="4300" b="1" dirty="0"/>
              <a:t> of the Australian Road 				Rules</a:t>
            </a:r>
          </a:p>
          <a:p>
            <a:pPr marL="0" indent="0">
              <a:buNone/>
            </a:pPr>
            <a:r>
              <a:rPr lang="en-US" sz="4300" b="1" dirty="0"/>
              <a:t>			- National Consistency of Regulation 				and Classification</a:t>
            </a:r>
          </a:p>
          <a:p>
            <a:pPr marL="0" indent="0">
              <a:buNone/>
            </a:pPr>
            <a:r>
              <a:rPr lang="en-US" sz="4300" b="1" dirty="0"/>
              <a:t>			- Shared funding of Associated Costs</a:t>
            </a:r>
          </a:p>
          <a:p>
            <a:pPr marL="0" indent="0">
              <a:buNone/>
            </a:pPr>
            <a:r>
              <a:rPr lang="en-US" sz="4300" b="1" dirty="0"/>
              <a:t>			- Infrastructure and Injuries</a:t>
            </a:r>
          </a:p>
          <a:p>
            <a:pPr marL="0" indent="0">
              <a:buNone/>
            </a:pPr>
            <a:r>
              <a:rPr lang="en-US" sz="4300" b="1" dirty="0"/>
              <a:t>			- Consideration Registration and Rider 			Training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4700" b="1" dirty="0">
                <a:solidFill>
                  <a:schemeClr val="accent1"/>
                </a:solidFill>
              </a:rPr>
              <a:t>			Road Safety Ministers Meeting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0306BC-36BF-CBFD-C5E1-FD49819FF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49680"/>
            <a:ext cx="1854200" cy="185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4139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C46EA-107F-BAE6-C218-8AE290322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780943E-CE5D-5BFD-A88F-7E5C403BB2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9" t="-18071" r="5061" b="531"/>
          <a:stretch/>
        </p:blipFill>
        <p:spPr>
          <a:xfrm>
            <a:off x="5278837" y="-1432219"/>
            <a:ext cx="10515600" cy="10584000"/>
          </a:xfr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6228E13-888E-2E5C-7057-B2A95C4D9DE9}"/>
              </a:ext>
            </a:extLst>
          </p:cNvPr>
          <p:cNvSpPr txBox="1"/>
          <p:nvPr/>
        </p:nvSpPr>
        <p:spPr>
          <a:xfrm>
            <a:off x="183317" y="108458"/>
            <a:ext cx="536095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The Safe System Approach:</a:t>
            </a:r>
          </a:p>
          <a:p>
            <a:endParaRPr lang="en-US" sz="3600" b="1" dirty="0">
              <a:solidFill>
                <a:schemeClr val="accent1"/>
              </a:solidFill>
            </a:endParaRPr>
          </a:p>
          <a:p>
            <a:r>
              <a:rPr lang="en-US" sz="3600" b="1" dirty="0"/>
              <a:t>- Safe Roads</a:t>
            </a:r>
          </a:p>
          <a:p>
            <a:r>
              <a:rPr lang="en-US" sz="3600" b="1" dirty="0"/>
              <a:t>- Safe Vehicles</a:t>
            </a:r>
          </a:p>
          <a:p>
            <a:r>
              <a:rPr lang="en-US" sz="3600" b="1" dirty="0"/>
              <a:t>- Safe Road Use</a:t>
            </a:r>
            <a:br>
              <a:rPr lang="en-US" sz="3600" b="1" dirty="0"/>
            </a:br>
            <a:r>
              <a:rPr lang="en-US" sz="3600" b="1" dirty="0"/>
              <a:t>- Safer Speeds</a:t>
            </a:r>
          </a:p>
          <a:p>
            <a:endParaRPr lang="en-US" sz="3600" b="1" dirty="0"/>
          </a:p>
          <a:p>
            <a:r>
              <a:rPr lang="en-US" sz="3600" b="1" dirty="0"/>
              <a:t>- Post Crash Response =  </a:t>
            </a:r>
          </a:p>
          <a:p>
            <a:r>
              <a:rPr lang="en-US" sz="3600" b="1" dirty="0">
                <a:solidFill>
                  <a:schemeClr val="accent1"/>
                </a:solidFill>
              </a:rPr>
              <a:t>Emergency Medical and Rescue Response, </a:t>
            </a:r>
          </a:p>
          <a:p>
            <a:r>
              <a:rPr lang="en-US" sz="3600" b="1" dirty="0">
                <a:solidFill>
                  <a:schemeClr val="accent1"/>
                </a:solidFill>
              </a:rPr>
              <a:t>Trauma Care and Injury Rehabilitation</a:t>
            </a:r>
          </a:p>
        </p:txBody>
      </p:sp>
    </p:spTree>
    <p:extLst>
      <p:ext uri="{BB962C8B-B14F-4D97-AF65-F5344CB8AC3E}">
        <p14:creationId xmlns:p14="http://schemas.microsoft.com/office/powerpoint/2010/main" val="36905979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29C28-A542-B85E-5F3A-91324914C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Priorities: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E56E61-CB1A-E031-4061-4C918FC125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4000" b="1" dirty="0"/>
              <a:t>			Connect With Each Other</a:t>
            </a:r>
          </a:p>
          <a:p>
            <a:pPr marL="0" indent="0">
              <a:buNone/>
            </a:pPr>
            <a:r>
              <a:rPr lang="en-US" sz="4000" b="1" dirty="0"/>
              <a:t>			- Support Expert Perspectives</a:t>
            </a:r>
          </a:p>
          <a:p>
            <a:endParaRPr lang="en-US" sz="4000" b="1" dirty="0"/>
          </a:p>
          <a:p>
            <a:pPr marL="0" indent="0">
              <a:buNone/>
            </a:pPr>
            <a:r>
              <a:rPr lang="en-US" sz="4000" b="1" dirty="0">
                <a:solidFill>
                  <a:schemeClr val="accent1"/>
                </a:solidFill>
              </a:rPr>
              <a:t>			State Government</a:t>
            </a:r>
          </a:p>
          <a:p>
            <a:pPr marL="0" indent="0">
              <a:buNone/>
            </a:pPr>
            <a:r>
              <a:rPr lang="en-US" sz="4000" b="1" dirty="0">
                <a:solidFill>
                  <a:schemeClr val="accent1"/>
                </a:solidFill>
              </a:rPr>
              <a:t>			Local Councils </a:t>
            </a:r>
          </a:p>
          <a:p>
            <a:pPr marL="0" indent="0">
              <a:buNone/>
            </a:pPr>
            <a:r>
              <a:rPr lang="en-US" sz="4000" b="1" dirty="0">
                <a:solidFill>
                  <a:schemeClr val="accent1"/>
                </a:solidFill>
              </a:rPr>
              <a:t>			State and Federal MPs</a:t>
            </a:r>
          </a:p>
          <a:p>
            <a:pPr marL="0" indent="0">
              <a:buNone/>
            </a:pPr>
            <a:r>
              <a:rPr lang="en-US" sz="4000" b="1" dirty="0">
                <a:solidFill>
                  <a:schemeClr val="accent1"/>
                </a:solidFill>
              </a:rPr>
              <a:t>			Coordinated, State and National 					Strategic Research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036FF7-B08D-A1BE-0392-7B4EACBC6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62380"/>
            <a:ext cx="1854200" cy="185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955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C6AD153-EDA7-D7E6-EC08-395FDE66C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16356E-820F-C4B2-743A-08B23041CA5A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>
            <a:normAutofit fontScale="77500" lnSpcReduction="20000"/>
          </a:bodyPr>
          <a:lstStyle/>
          <a:p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3761BB6-5CF5-9055-A122-C60C7CF220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36089" y="4457906"/>
            <a:ext cx="2271256" cy="22712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F6C6F6-40BB-E887-68C7-9639C2A1AD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8868" y="1751942"/>
            <a:ext cx="5114441" cy="27896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21B6DE-BB53-E16D-1FAA-178B883F41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7135" y="262995"/>
            <a:ext cx="5936730" cy="14618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BC102D-B5FF-9CB3-8476-4707771FFE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918" y="3784777"/>
            <a:ext cx="1932792" cy="2957620"/>
          </a:xfrm>
          <a:prstGeom prst="rect">
            <a:avLst/>
          </a:prstGeom>
        </p:spPr>
      </p:pic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A6164B98-1868-A09D-86F7-BF18309A54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32" y="342900"/>
            <a:ext cx="4273972" cy="5597337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64CDED0-9511-0391-7AA4-BF2FE2B512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117" y="1793347"/>
            <a:ext cx="2559751" cy="255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8258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48C73-ED24-6E30-696B-E99163222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C5D4F33-1C6E-216A-DD14-DF3AB93298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5" t="26604" r="1616" b="678"/>
          <a:stretch/>
        </p:blipFill>
        <p:spPr>
          <a:xfrm>
            <a:off x="0" y="0"/>
            <a:ext cx="12558533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7DD3F7-B959-5B50-58DB-68DE7A4C24F1}"/>
              </a:ext>
            </a:extLst>
          </p:cNvPr>
          <p:cNvSpPr txBox="1"/>
          <p:nvPr/>
        </p:nvSpPr>
        <p:spPr>
          <a:xfrm>
            <a:off x="838200" y="5428527"/>
            <a:ext cx="28342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996253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4DB0B2E-44B6-3C06-D606-B074289BBC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48" y="0"/>
            <a:ext cx="7151800" cy="623031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5C0ED90-2C13-1B71-E335-26AC894C9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0DCF9D-AC9F-B46E-F0EB-7397521BB3DD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>
            <a:normAutofit fontScale="77500" lnSpcReduction="20000"/>
          </a:bodyPr>
          <a:lstStyle/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0BA1775-987B-F22C-E5A7-58699EA149F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616748" y="340963"/>
            <a:ext cx="4335252" cy="612183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sz="3500" b="1" dirty="0">
                <a:cs typeface="Arial" panose="020B0604020202020204" pitchFamily="34" charset="0"/>
              </a:rPr>
              <a:t>Device Classification</a:t>
            </a:r>
          </a:p>
          <a:p>
            <a:r>
              <a:rPr lang="en-US" sz="3500" b="1" dirty="0">
                <a:cs typeface="Arial" panose="020B0604020202020204" pitchFamily="34" charset="0"/>
              </a:rPr>
              <a:t>Maximum Speed</a:t>
            </a:r>
          </a:p>
          <a:p>
            <a:r>
              <a:rPr lang="en-US" sz="3500" b="1" dirty="0">
                <a:cs typeface="Arial" panose="020B0604020202020204" pitchFamily="34" charset="0"/>
              </a:rPr>
              <a:t>Minimum Age</a:t>
            </a:r>
          </a:p>
          <a:p>
            <a:r>
              <a:rPr lang="en-US" sz="3500" b="1" dirty="0">
                <a:cs typeface="Arial" panose="020B0604020202020204" pitchFamily="34" charset="0"/>
              </a:rPr>
              <a:t>Access to Infrastructure including Footpaths, Roads, Shared Paths</a:t>
            </a:r>
          </a:p>
          <a:p>
            <a:r>
              <a:rPr lang="en-US" sz="3500" b="1" dirty="0">
                <a:cs typeface="Arial" panose="020B0604020202020204" pitchFamily="34" charset="0"/>
              </a:rPr>
              <a:t>Helmets</a:t>
            </a:r>
          </a:p>
          <a:p>
            <a:r>
              <a:rPr lang="en-US" sz="3500" b="1" dirty="0">
                <a:cs typeface="Arial" panose="020B0604020202020204" pitchFamily="34" charset="0"/>
              </a:rPr>
              <a:t>Blood Alcohol Concentration and Drugs</a:t>
            </a:r>
          </a:p>
          <a:p>
            <a:r>
              <a:rPr lang="en-US" sz="3500" b="1" dirty="0">
                <a:cs typeface="Arial" panose="020B0604020202020204" pitchFamily="34" charset="0"/>
              </a:rPr>
              <a:t>Number of Riders</a:t>
            </a:r>
          </a:p>
          <a:p>
            <a:r>
              <a:rPr lang="en-US" sz="3500" b="1" dirty="0">
                <a:cs typeface="Arial" panose="020B0604020202020204" pitchFamily="34" charset="0"/>
              </a:rPr>
              <a:t>Mobile Phones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265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557EED5-720F-21AC-C29F-224E115304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56" y="-176675"/>
            <a:ext cx="11789044" cy="7865501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BAD33FC-07A4-3D0D-5712-F62D7AD51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913850-3ECD-AA9C-403C-1C4FBA9D20D4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>
            <a:normAutofit fontScale="77500" lnSpcReduction="20000"/>
          </a:bodyPr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BEBADD0-CC6A-6299-7956-5863E6B6C44F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911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56BB6D0-61E2-9BE4-6FD4-97B069DF8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823EE4-1255-F5A1-E20E-907053E70CC5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>
            <a:normAutofit fontScale="77500" lnSpcReduction="20000"/>
          </a:bodyPr>
          <a:lstStyle/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CAA8D38-DB7F-2EDE-997B-7A5379527F4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796072" y="276226"/>
            <a:ext cx="4239492" cy="6305548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Young Males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Speed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No Helmet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Intoxicated alcohol or drugs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Extremities, face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Warmer months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Weekends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Evenings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Delayed presentations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Falls &gt; collisions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25B1D9B-9D01-807F-49B2-7BCBAE2572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50" b="14043"/>
          <a:stretch/>
        </p:blipFill>
        <p:spPr>
          <a:xfrm>
            <a:off x="719999" y="0"/>
            <a:ext cx="6828809" cy="6858000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9AB3734-90EC-7EB5-E2E9-6895B6A71EE5}"/>
              </a:ext>
            </a:extLst>
          </p:cNvPr>
          <p:cNvSpPr txBox="1"/>
          <p:nvPr/>
        </p:nvSpPr>
        <p:spPr>
          <a:xfrm>
            <a:off x="4572001" y="172309"/>
            <a:ext cx="25215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Injuries</a:t>
            </a:r>
          </a:p>
        </p:txBody>
      </p:sp>
    </p:spTree>
    <p:extLst>
      <p:ext uri="{BB962C8B-B14F-4D97-AF65-F5344CB8AC3E}">
        <p14:creationId xmlns:p14="http://schemas.microsoft.com/office/powerpoint/2010/main" val="392687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1E6BE41-B7AA-B528-17BB-AE9887AE52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39" y="68418"/>
            <a:ext cx="11394061" cy="6751824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1A96A76-0836-D27F-2464-089D8397A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527322-BD7C-E724-30F2-A0F1854D24DE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>
            <a:normAutofit fontScale="77500" lnSpcReduction="20000"/>
          </a:bodyPr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33E62D-8F20-5230-3D7F-41AC6B9A80DE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494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CE52F96-5E8F-0AD3-4BBE-3830F6E1FC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7397BE-426C-AC47-8C67-709A1050C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708977-D15B-2C35-0D51-498374A81E91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>
            <a:normAutofit fontScale="77500" lnSpcReduction="20000"/>
          </a:bodyPr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E6D211-1FB2-57A2-1B7B-819A5E32381F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1864B2-EFA5-2DA5-E6F1-5081D3555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704" y="7164"/>
            <a:ext cx="7167966" cy="2565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D3CACB-6FFC-E99D-DBDC-FC49C5A63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2966" y="39728"/>
            <a:ext cx="4140962" cy="53314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397BB2-5D27-D178-1AC1-C32F3407D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26595"/>
            <a:ext cx="3964361" cy="3964361"/>
          </a:xfrm>
          <a:prstGeom prst="rect">
            <a:avLst/>
          </a:prstGeom>
        </p:spPr>
      </p:pic>
      <p:pic>
        <p:nvPicPr>
          <p:cNvPr id="3073" name="Picture 1" descr="page1image8962272">
            <a:extLst>
              <a:ext uri="{FF2B5EF4-FFF2-40B4-BE49-F238E27FC236}">
                <a16:creationId xmlns:a16="http://schemas.microsoft.com/office/drawing/2014/main" id="{B335DC6B-9031-4EEF-A07D-743E905F7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001" y="2572564"/>
            <a:ext cx="3781669" cy="478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70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4C745CA-15C3-8E00-8163-9327196DE3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26" y="853632"/>
            <a:ext cx="6297602" cy="508660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123D853-433A-1AA4-39DB-30ED0C978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7AAA52-12A8-C138-FA49-CE513711676C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>
            <a:normAutofit fontScale="77500" lnSpcReduction="20000"/>
          </a:bodyPr>
          <a:lstStyle/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BACE710-4E7B-CB12-0CAE-D30ED2D110C8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018328" y="1770537"/>
            <a:ext cx="4933672" cy="3936000"/>
          </a:xfrm>
        </p:spPr>
        <p:txBody>
          <a:bodyPr>
            <a:normAutofit/>
          </a:bodyPr>
          <a:lstStyle/>
          <a:p>
            <a:r>
              <a:rPr lang="en-US" sz="3200" b="1" dirty="0"/>
              <a:t>Network, Policy and Reform Branch</a:t>
            </a:r>
          </a:p>
          <a:p>
            <a:r>
              <a:rPr lang="en-US" sz="3200" b="1" dirty="0"/>
              <a:t>State E-scooter Reference Group and Advisory Committee </a:t>
            </a:r>
          </a:p>
          <a:p>
            <a:r>
              <a:rPr lang="en-US" sz="3200" b="1" dirty="0"/>
              <a:t>Advise the Minister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No Health representation</a:t>
            </a:r>
          </a:p>
          <a:p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0987142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42AA167-1837-6E02-6E5C-F471BFA2EF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59" y="-316181"/>
            <a:ext cx="5646631" cy="3529144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058C4D0-0331-3FB0-DAB7-A460F7FD0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AD61D8-DB3C-9300-D943-E9D8AA1DF551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>
            <a:normAutofit fontScale="77500" lnSpcReduction="20000"/>
          </a:bodyPr>
          <a:lstStyle/>
          <a:p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605361BC-7F40-F1C3-F030-367F990ADA7B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6630" y="3526478"/>
            <a:ext cx="3937000" cy="295784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2C1D7D-3444-2801-A80B-A5F6B6F0B3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0708" y="2899703"/>
            <a:ext cx="4362384" cy="38166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7CF0CA-9462-5F64-E994-45D3B02211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0790" y="114066"/>
            <a:ext cx="5809737" cy="27856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485F83D-B9CF-A225-8F9B-4551345935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8" y="4419947"/>
            <a:ext cx="6299202" cy="3937001"/>
          </a:xfrm>
          <a:prstGeom prst="rect">
            <a:avLst/>
          </a:prstGeom>
        </p:spPr>
      </p:pic>
      <p:pic>
        <p:nvPicPr>
          <p:cNvPr id="2055" name="Picture 7">
            <a:hlinkClick r:id="rId7"/>
            <a:extLst>
              <a:ext uri="{FF2B5EF4-FFF2-40B4-BE49-F238E27FC236}">
                <a16:creationId xmlns:a16="http://schemas.microsoft.com/office/drawing/2014/main" id="{FE8111F7-225A-ADC1-4012-DC4EF9987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581" y="3562985"/>
            <a:ext cx="1168400" cy="116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6E9EBE1-6139-5F1A-EFFD-B910767A91B6}"/>
              </a:ext>
            </a:extLst>
          </p:cNvPr>
          <p:cNvSpPr txBox="1"/>
          <p:nvPr/>
        </p:nvSpPr>
        <p:spPr>
          <a:xfrm>
            <a:off x="4361029" y="291101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AU" b="1" i="0" dirty="0">
                <a:solidFill>
                  <a:srgbClr val="000000"/>
                </a:solidFill>
                <a:effectLst/>
                <a:latin typeface="Times Classic Bold" pitchFamily="2" charset="0"/>
              </a:rPr>
              <a:t>Police to crack down on drink riding as e-scooter deaths and injuries mount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A1794C8-CC24-7F30-E078-3847A73810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17895" y="1498031"/>
            <a:ext cx="1382282" cy="152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1079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6700</TotalTime>
  <Words>366</Words>
  <Application>Microsoft Office PowerPoint</Application>
  <PresentationFormat>Widescreen</PresentationFormat>
  <Paragraphs>71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Futura BdCn BT</vt:lpstr>
      <vt:lpstr>Futura Md BT</vt:lpstr>
      <vt:lpstr>Times Classic Bold</vt:lpstr>
      <vt:lpstr>Office Theme</vt:lpstr>
      <vt:lpstr>Clinician e-Scooter Advocacy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Priorities:</vt:lpstr>
      <vt:lpstr>Priorities:</vt:lpstr>
      <vt:lpstr>Priorities:</vt:lpstr>
      <vt:lpstr>PowerPoint Presentation</vt:lpstr>
      <vt:lpstr>Priorities:</vt:lpstr>
      <vt:lpstr>PowerPoint Presentation</vt:lpstr>
      <vt:lpstr>Priorities: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Jieun Lee</dc:creator>
  <cp:lastModifiedBy>David Watson</cp:lastModifiedBy>
  <cp:revision>24</cp:revision>
  <dcterms:created xsi:type="dcterms:W3CDTF">2023-07-26T09:07:37Z</dcterms:created>
  <dcterms:modified xsi:type="dcterms:W3CDTF">2024-01-18T04:59:36Z</dcterms:modified>
</cp:coreProperties>
</file>