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9" r:id="rId3"/>
  </p:sldMasterIdLst>
  <p:notesMasterIdLst>
    <p:notesMasterId r:id="rId44"/>
  </p:notesMasterIdLst>
  <p:sldIdLst>
    <p:sldId id="297" r:id="rId4"/>
    <p:sldId id="298" r:id="rId5"/>
    <p:sldId id="362" r:id="rId6"/>
    <p:sldId id="337" r:id="rId7"/>
    <p:sldId id="357" r:id="rId8"/>
    <p:sldId id="358" r:id="rId9"/>
    <p:sldId id="332" r:id="rId10"/>
    <p:sldId id="351" r:id="rId11"/>
    <p:sldId id="363" r:id="rId12"/>
    <p:sldId id="299" r:id="rId13"/>
    <p:sldId id="404" r:id="rId14"/>
    <p:sldId id="302" r:id="rId15"/>
    <p:sldId id="349" r:id="rId16"/>
    <p:sldId id="350" r:id="rId17"/>
    <p:sldId id="304" r:id="rId18"/>
    <p:sldId id="348" r:id="rId19"/>
    <p:sldId id="373" r:id="rId20"/>
    <p:sldId id="264" r:id="rId21"/>
    <p:sldId id="375" r:id="rId22"/>
    <p:sldId id="259" r:id="rId23"/>
    <p:sldId id="405" r:id="rId24"/>
    <p:sldId id="260" r:id="rId25"/>
    <p:sldId id="389" r:id="rId26"/>
    <p:sldId id="379" r:id="rId27"/>
    <p:sldId id="394" r:id="rId28"/>
    <p:sldId id="386" r:id="rId29"/>
    <p:sldId id="398" r:id="rId30"/>
    <p:sldId id="295" r:id="rId31"/>
    <p:sldId id="293" r:id="rId32"/>
    <p:sldId id="277" r:id="rId33"/>
    <p:sldId id="356" r:id="rId34"/>
    <p:sldId id="402" r:id="rId35"/>
    <p:sldId id="403" r:id="rId36"/>
    <p:sldId id="319" r:id="rId37"/>
    <p:sldId id="382" r:id="rId38"/>
    <p:sldId id="320" r:id="rId39"/>
    <p:sldId id="321" r:id="rId40"/>
    <p:sldId id="392" r:id="rId41"/>
    <p:sldId id="400" r:id="rId42"/>
    <p:sldId id="39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31DEF7-BA09-41FC-BBDB-2D605066D516}">
          <p14:sldIdLst>
            <p14:sldId id="297"/>
            <p14:sldId id="298"/>
            <p14:sldId id="362"/>
            <p14:sldId id="337"/>
            <p14:sldId id="357"/>
            <p14:sldId id="358"/>
            <p14:sldId id="332"/>
            <p14:sldId id="351"/>
            <p14:sldId id="363"/>
            <p14:sldId id="299"/>
            <p14:sldId id="404"/>
            <p14:sldId id="302"/>
            <p14:sldId id="349"/>
            <p14:sldId id="350"/>
            <p14:sldId id="304"/>
            <p14:sldId id="348"/>
            <p14:sldId id="373"/>
            <p14:sldId id="264"/>
            <p14:sldId id="375"/>
            <p14:sldId id="259"/>
            <p14:sldId id="405"/>
            <p14:sldId id="260"/>
            <p14:sldId id="389"/>
            <p14:sldId id="379"/>
            <p14:sldId id="394"/>
            <p14:sldId id="386"/>
            <p14:sldId id="398"/>
            <p14:sldId id="295"/>
            <p14:sldId id="293"/>
            <p14:sldId id="277"/>
            <p14:sldId id="356"/>
            <p14:sldId id="402"/>
            <p14:sldId id="403"/>
            <p14:sldId id="319"/>
            <p14:sldId id="382"/>
            <p14:sldId id="320"/>
            <p14:sldId id="321"/>
            <p14:sldId id="392"/>
            <p14:sldId id="400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6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23779-13DE-45FD-AD70-BCF2FFC2BA3E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F09F-BFDE-4E94-A78E-EEAF574FB2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102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33E39A-34AB-4B58-964C-5E5ED6CA1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6C4D8-CD27-487C-BE8A-93EF5D24FB1D}" type="slidenum">
              <a:rPr lang="en-AU" altLang="en-US"/>
              <a:pPr/>
              <a:t>4</a:t>
            </a:fld>
            <a:endParaRPr lang="en-AU" altLang="en-US"/>
          </a:p>
        </p:txBody>
      </p:sp>
      <p:sp>
        <p:nvSpPr>
          <p:cNvPr id="167938" name="Slide Image Placeholder 1">
            <a:extLst>
              <a:ext uri="{FF2B5EF4-FFF2-40B4-BE49-F238E27FC236}">
                <a16:creationId xmlns:a16="http://schemas.microsoft.com/office/drawing/2014/main" id="{DE91A085-02F9-4568-BE15-C51F586139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>
            <a:extLst>
              <a:ext uri="{FF2B5EF4-FFF2-40B4-BE49-F238E27FC236}">
                <a16:creationId xmlns:a16="http://schemas.microsoft.com/office/drawing/2014/main" id="{5449D606-51F6-4709-82FA-A6C6A62B5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67940" name="Slide Number Placeholder 3">
            <a:extLst>
              <a:ext uri="{FF2B5EF4-FFF2-40B4-BE49-F238E27FC236}">
                <a16:creationId xmlns:a16="http://schemas.microsoft.com/office/drawing/2014/main" id="{2BD4E22F-DB58-43C0-8205-F7267671B19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D4A1232-9EF6-4582-8011-DE92CF3DFAFD}" type="slidenum">
              <a:rPr lang="ar-SA" altLang="en-US" sz="1200">
                <a:latin typeface="Times New Roman" panose="02020603050405020304" pitchFamily="18" charset="0"/>
              </a:rPr>
              <a:pPr algn="r"/>
              <a:t>4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1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54AA-8180-4AF6-83D4-3D158EB4186B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7D01-BC8D-4D29-B509-68D57526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34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54AA-8180-4AF6-83D4-3D158EB4186B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7D01-BC8D-4D29-B509-68D57526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23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54AA-8180-4AF6-83D4-3D158EB4186B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7D01-BC8D-4D29-B509-68D57526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123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13A7-CAE1-41E9-BB77-29EC76AA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88625F8-5410-424C-88DE-66FD0DEE4527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FAA8D-BE7B-432A-A204-18451ACE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0D946-75CE-413B-9A5E-A393E874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39DE9-9223-4AD2-AB1D-FC2C0106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C48000-4E6A-4896-88DE-D10C1BEB7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093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4D06-C44D-4FC5-9513-4E117D00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F3423-8922-42F3-A04C-3553742C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D12E9-CB07-4CA3-8A5D-0DB42B4F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0BBB76-C47B-427F-B4E3-4A12265BC38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9568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2025E-BEE7-49EB-8D5C-50E9882A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1F2A8-5619-44EE-ADA0-76155CD6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EFAE-5328-4928-89BF-F37ED988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B37FE7-CA36-4F56-8937-039F21E409E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68574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9668-E237-495C-934E-C1694058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AE02-68E6-4197-938E-06EA09DF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B9842-79C5-4954-898D-7577D265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462965-BCC5-4597-85E2-412EE8E5AE4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81504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273A0-E26C-410F-A765-D70DA110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19510-E419-4791-87E2-FF8DCD45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5191B-2A87-4462-A728-FA6AFDFB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7FF162-58A8-4509-88BF-7B99F88D2FF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7530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2860B-124D-46A8-BD35-78844647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5C621-921E-4688-9104-020AD4D3B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BDC12-8317-4321-B9D8-5062BDE4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921603-7570-4C6D-B37B-47169C0825F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2496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30DA6-45AE-44C2-903D-19996A81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9FB79-B036-4319-B9F5-B5FFF37D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55CFA-DF41-4D9B-903B-311B8A8C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A352E3-9487-47C2-A98A-1387328D548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9676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36EFE-05E3-46C9-9564-5D0F7F4E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C41D7-DBBC-44FD-AF13-9B4D85B1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706A2-B257-45A1-AE90-0998F8C2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416829-E38E-4F3F-B29C-EA7E356E9C3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8711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54AA-8180-4AF6-83D4-3D158EB4186B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7D01-BC8D-4D29-B509-68D57526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42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F706-CEC1-44F3-A431-8A8DB0D7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4A15-E90D-4536-98A2-308C5011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27CD7-5D64-4332-80EF-C11E0AD6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5352C7-36A1-4907-8C8C-B6BA7DB5CE3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612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8D893-CA00-475B-826F-4702D915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C4572-278E-4CFE-B649-59269994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15B4C-1E71-493A-AAD4-061A8C09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61DEB1-B725-4B11-B4C2-94A9EFE795A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62133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5703C-36FF-448F-B8F4-34DCBECF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D1658-EFF6-4E17-BA3C-5A7D7ED2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708C2-A5D0-43C0-B1A9-56610885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98AA45-EBFC-424C-BC1A-EE9B47CAAE3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08539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2574-F380-4071-A83E-89CC48AD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2504A-9EB0-46CE-9006-80211CFD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4FA-F438-4103-A8D7-3F381589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5BB3AA-74CC-48A4-B1DC-337F134D067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12853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86013-89CD-4C68-A93C-4887D24A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856FC-A703-4393-B4DB-F239A1DF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00EE5-00E5-4C6F-BE6A-1BDF403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A909C-712A-4088-B7BF-6C275ABA0CA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8368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58D02C-71E2-4325-A220-0732E10B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7D4062-4CD3-4F46-97CA-9E492DF7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496AD0-67E3-4105-8353-D949BA3D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511E84-B3A2-435D-A7E5-43EBAD4FD7A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12550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41FE-C7A6-4313-8AE3-F9087531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77B98-CA2B-4B95-9C9D-A9118267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8FBC6-E5A1-48D5-B344-3BB22118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414F6-FC06-4C47-9167-BE57A01F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0952C61-6075-462C-9F31-3A5A077F19F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8053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221AF-41B7-42B7-A3E4-46A7E2B4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3D21-EFF9-4528-9270-6EAC88EFD586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35B9-F76E-4FA3-BD13-03D94F9F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3188"/>
            <a:ext cx="9144000" cy="40481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E797-4BA1-4EAE-A8E1-E5FAF46A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2CE9-0CA4-4CD0-91AE-8F70E2EE819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36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5FAA3-3887-4984-906B-C895A24C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221D-C747-4D8B-ACFA-CC1980F13C3B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90687-EF4B-44F1-8956-BAE65631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67DE7-257F-44AC-A9A0-7D1A5057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7E71C-751D-4078-8A4A-432F52B77E5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79710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B9E7A3-E8FE-4580-9BC5-EE18F862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A8E3-A902-4AB7-881B-2B6D9EB5F6A1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20F67B-5C1E-4B6E-80EC-A65D20A8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220351-B966-41E3-ABC7-EA10F60F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F7947-D64A-40A1-991D-CFA3F03A19B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2619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54AA-8180-4AF6-83D4-3D158EB4186B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7D01-BC8D-4D29-B509-68D57526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7573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C8DB5D1-63BF-41B9-BD91-4BF7BCE2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49A1-6FCD-4FA2-BD56-AD4FC0450C1D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21A636-14FC-4BEF-903F-58ADE30F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BC8B9B-9264-475E-A5F4-5E86ECE6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4B0AF-E0E6-46F1-9B29-5E00FACA707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99386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90BAE-1686-420C-8234-09969CC4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3FA3-D38D-4231-B2F2-4D99813C5ED5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C7EDD-C430-4D41-9B58-82182D93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EF61-2CD3-45E0-BC84-B0C5B37E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DAAFF-2E53-41AF-ABD3-5D1770F50B4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1619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584D35-C61D-41FF-9054-A1D7BCE8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4314-D75E-4E0E-ADB2-B0DDB6E8C5A9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36C0BF-8BBB-44E1-A17C-117E0D5C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34C94-A088-469A-B608-7FC4A9D3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0176F-30E6-496B-A8BF-52CDFA08946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17096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5D7213-4275-4516-9C10-D019F874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6FC1-6D45-44F3-A6D9-6EAE619E5DBD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077987-5130-4CFC-AB60-585346A0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324A26-91C9-48EE-A3A0-65772D8B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55BF8-D199-4A2A-ACDA-9E138257FE5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19268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EF3B32-9705-471C-8EFE-E62F280B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8050-7922-4326-9FDE-CD4C4C653EBD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3E7E1E-F0E6-49E5-A2B1-F29F9891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788A14-6845-4262-B235-45E1B812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C6FB7-FE2C-426F-96EB-341ED37806F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0804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015460-CBD8-41EE-A6D5-DC93401A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4014-5B48-4B67-9D8F-DF69A62CDB6C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81BC5F-E93E-446A-B678-FC881C28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3F6DEE-985B-42A5-868E-351D100A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A6C9F-E87E-43B4-BC3E-7F17C611047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0769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F2F331-906A-4BFF-BDE9-2E0FA692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9196-FE30-4416-A6D5-E2CBA2AE495B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632232-F526-45A9-BDFE-60413B3C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6616FF-53F3-4D65-8567-3AA9E693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63184-EF9F-4B31-BDCC-386692AC99F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92820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1DCC5F-1F82-4B99-8F64-2E5499C0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2769-F9F2-4526-AAD2-F3BA9EFB2AA1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7EEDCC-2FCC-4308-A224-45158E7B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A7440-7ED5-4A3D-8863-BB395A82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86D22-80D5-428F-84BA-5C8A08AED20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9654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FF2E2-BCD3-4362-8AE5-E1FC2B2F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289F-F286-453E-9DBA-22FD56271BBC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074B-8FD0-4009-9819-12812E60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F15A7-DDD0-4D54-9928-266D1F43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B7D32-3E7C-4C97-A7B3-3682196EB74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01401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EFC6E-487F-4C68-83E9-67E23FBC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0A4C-9460-4B85-93C0-2E2D0E89C21D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03A8A-EB1B-435F-BF4E-5B3ED886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5AC1-7A1D-4637-AB39-BD1EE701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18F6D-9674-455E-8DF0-BEE90A4DBC2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131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54AA-8180-4AF6-83D4-3D158EB4186B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7D01-BC8D-4D29-B509-68D57526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368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6F49D-A390-4EA9-8746-6DEAFCCA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39E33-0B05-429E-8C6A-300F998F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CA314-D8E9-425B-B4A6-E2C414AA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F3C8D6-C78A-4B69-B8FF-FB8E6C01F79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11584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5212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54AA-8180-4AF6-83D4-3D158EB4186B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7D01-BC8D-4D29-B509-68D57526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25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54AA-8180-4AF6-83D4-3D158EB4186B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7D01-BC8D-4D29-B509-68D57526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72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54AA-8180-4AF6-83D4-3D158EB4186B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7D01-BC8D-4D29-B509-68D57526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98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54AA-8180-4AF6-83D4-3D158EB4186B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7D01-BC8D-4D29-B509-68D57526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14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54AA-8180-4AF6-83D4-3D158EB4186B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7D01-BC8D-4D29-B509-68D57526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07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54AA-8180-4AF6-83D4-3D158EB4186B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7D01-BC8D-4D29-B509-68D57526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21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2D77FA8-B73A-46B6-881B-7A15D3251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94870E0-BA06-4C90-AB13-7414DDE86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D5D606-7A1F-446B-867A-183295BFF9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29" name="Rectangle 5" descr="60%">
            <a:extLst>
              <a:ext uri="{FF2B5EF4-FFF2-40B4-BE49-F238E27FC236}">
                <a16:creationId xmlns:a16="http://schemas.microsoft.com/office/drawing/2014/main" id="{B03F77D8-2F55-490C-86DF-4B25B79160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08725"/>
            <a:ext cx="9144000" cy="549275"/>
          </a:xfrm>
          <a:prstGeom prst="rect">
            <a:avLst/>
          </a:prstGeom>
          <a:pattFill prst="pct70">
            <a:fgClr>
              <a:srgbClr val="00B0F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8673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EB082C-650D-4675-AA18-B31CCEA562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1C1BE46-EC75-4C60-BDC4-3A75641E22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F088C-EA5B-4B69-86DF-AEBB9D0E4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D83C8D-F4D1-447B-9994-6EDBE31767A8}" type="datetimeFigureOut">
              <a:rPr lang="en-AU"/>
              <a:pPr>
                <a:defRPr/>
              </a:pPr>
              <a:t>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67695-6BDE-46D6-8AC2-C4A2BA1E6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C474-1CA6-4F24-85D2-1ADB05C37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22E3AA3-68FA-4080-981C-DB67C8EE8B3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56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B28571C-03A0-4A4F-9029-FD2778A35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10" y="1206166"/>
            <a:ext cx="7932420" cy="2283557"/>
          </a:xfrm>
        </p:spPr>
        <p:txBody>
          <a:bodyPr>
            <a:normAutofit/>
          </a:bodyPr>
          <a:lstStyle/>
          <a:p>
            <a:r>
              <a:rPr lang="en-AU" dirty="0"/>
              <a:t>Infections in Surgical Patients:</a:t>
            </a:r>
            <a:br>
              <a:rPr lang="en-AU" dirty="0"/>
            </a:br>
            <a:r>
              <a:rPr lang="en-AU" dirty="0"/>
              <a:t>Intensive Care Unit 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0F6A786-766D-4CF2-8E66-003D0DF51B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00089" y="5818386"/>
            <a:ext cx="3564731" cy="270272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QASM  November 2018</a:t>
            </a:r>
            <a:endParaRPr lang="en-AU" altLang="en-US" sz="24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7411A7-B2BE-45DB-B230-4891B771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2C45000-7F21-4994-A035-007EC34AC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94" y="4626611"/>
            <a:ext cx="2571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A/Prof Peter Kruger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Deputy Director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Intensive Care Unit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Princess Alexandra Hospital</a:t>
            </a:r>
          </a:p>
        </p:txBody>
      </p:sp>
      <p:pic>
        <p:nvPicPr>
          <p:cNvPr id="7171" name="Picture 3" descr="DL Mast-Med-CMYK">
            <a:extLst>
              <a:ext uri="{FF2B5EF4-FFF2-40B4-BE49-F238E27FC236}">
                <a16:creationId xmlns:a16="http://schemas.microsoft.com/office/drawing/2014/main" id="{1449E73E-3A8F-44F1-83DB-022929D6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07" y="5485855"/>
            <a:ext cx="1997869" cy="3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h name stack">
            <a:extLst>
              <a:ext uri="{FF2B5EF4-FFF2-40B4-BE49-F238E27FC236}">
                <a16:creationId xmlns:a16="http://schemas.microsoft.com/office/drawing/2014/main" id="{A5498461-F0DB-4DFE-AFC8-40CF0973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99" y="4879678"/>
            <a:ext cx="1620441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2C471315-2CCF-4BBA-AB24-496B3021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53" y="4811813"/>
            <a:ext cx="1400175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4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C8EB-852F-4774-BE2A-308446D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Treating sepsis: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5FF4-CC6E-4E28-8DA1-A12A2C41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4842"/>
          </a:xfrm>
        </p:spPr>
        <p:txBody>
          <a:bodyPr/>
          <a:lstStyle/>
          <a:p>
            <a:r>
              <a:rPr lang="en-AU" dirty="0"/>
              <a:t>Early Recognition</a:t>
            </a:r>
          </a:p>
          <a:p>
            <a:r>
              <a:rPr lang="en-AU" dirty="0"/>
              <a:t>Early appropriate antibiotics </a:t>
            </a:r>
            <a:r>
              <a:rPr lang="en-AU" sz="2800" dirty="0"/>
              <a:t>(dose matters)</a:t>
            </a:r>
          </a:p>
          <a:p>
            <a:r>
              <a:rPr lang="en-AU" dirty="0"/>
              <a:t>Source control</a:t>
            </a:r>
          </a:p>
          <a:p>
            <a:r>
              <a:rPr lang="en-AU" dirty="0"/>
              <a:t>Haemodynamic stabilisation</a:t>
            </a:r>
          </a:p>
          <a:p>
            <a:pPr lvl="1"/>
            <a:r>
              <a:rPr lang="en-AU" dirty="0"/>
              <a:t>fluids / vasopressors </a:t>
            </a:r>
          </a:p>
          <a:p>
            <a:r>
              <a:rPr lang="en-AU" dirty="0"/>
              <a:t>Organ Support – I hope it helps ?</a:t>
            </a:r>
          </a:p>
          <a:p>
            <a:r>
              <a:rPr lang="en-AU" dirty="0"/>
              <a:t>Immune modulation</a:t>
            </a:r>
          </a:p>
          <a:p>
            <a:pPr lvl="1"/>
            <a:r>
              <a:rPr lang="en-AU" dirty="0"/>
              <a:t> Science vs Magic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CA42E-18C6-4C15-A2AE-594A2F3DB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3284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9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>
            <a:extLst>
              <a:ext uri="{FF2B5EF4-FFF2-40B4-BE49-F238E27FC236}">
                <a16:creationId xmlns:a16="http://schemas.microsoft.com/office/drawing/2014/main" id="{E83CE8A9-D5D9-429B-802A-DC074366F9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0"/>
          <a:ext cx="8351838" cy="661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Bitmap Image" r:id="rId3" imgW="4210638" imgH="3333333" progId="Paint.Picture">
                  <p:embed/>
                </p:oleObj>
              </mc:Choice>
              <mc:Fallback>
                <p:oleObj name="Bitmap Image" r:id="rId3" imgW="4210638" imgH="3333333" progId="Paint.Picture">
                  <p:embed/>
                  <p:pic>
                    <p:nvPicPr>
                      <p:cNvPr id="44034" name="Object 2">
                        <a:extLst>
                          <a:ext uri="{FF2B5EF4-FFF2-40B4-BE49-F238E27FC236}">
                            <a16:creationId xmlns:a16="http://schemas.microsoft.com/office/drawing/2014/main" id="{E83CE8A9-D5D9-429B-802A-DC074366F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0"/>
                        <a:ext cx="8351838" cy="661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3">
            <a:extLst>
              <a:ext uri="{FF2B5EF4-FFF2-40B4-BE49-F238E27FC236}">
                <a16:creationId xmlns:a16="http://schemas.microsoft.com/office/drawing/2014/main" id="{A9FFA204-7895-44D1-B6A6-32E03FF5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852738"/>
            <a:ext cx="12954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11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altLang="en-US" sz="2000" b="1">
                <a:solidFill>
                  <a:srgbClr val="FF9900"/>
                </a:solidFill>
              </a:rPr>
              <a:t>Tight</a:t>
            </a:r>
          </a:p>
          <a:p>
            <a:pPr algn="ctr"/>
            <a:r>
              <a:rPr lang="en-US" altLang="en-US" sz="3600" b="1">
                <a:solidFill>
                  <a:srgbClr val="FF9900"/>
                </a:solidFill>
              </a:rPr>
              <a:t>Glucose</a:t>
            </a:r>
          </a:p>
          <a:p>
            <a:pPr algn="ctr"/>
            <a:r>
              <a:rPr lang="en-US" altLang="en-US" sz="2000" b="1">
                <a:solidFill>
                  <a:srgbClr val="FF9900"/>
                </a:solidFill>
              </a:rPr>
              <a:t>control</a:t>
            </a:r>
            <a:endParaRPr lang="en-AU" altLang="en-US" sz="2000" b="1">
              <a:solidFill>
                <a:srgbClr val="FF9900"/>
              </a:solidFill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43FCC2E1-FA94-4A4A-AAB5-E103654A3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2708275"/>
            <a:ext cx="503238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AU" altLang="en-US" b="1">
                <a:solidFill>
                  <a:srgbClr val="FFFF00"/>
                </a:solidFill>
              </a:rPr>
              <a:t>Protein C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CFE439A3-D27B-4DAF-AC1E-0BC9FC56E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644900"/>
            <a:ext cx="647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AU" altLang="en-US" b="1">
                <a:solidFill>
                  <a:srgbClr val="FFFF00"/>
                </a:solidFill>
              </a:rPr>
              <a:t>TFPI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F504016E-B82E-487B-B256-4591EE96C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852738"/>
            <a:ext cx="5048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AU" altLang="en-US" sz="2400" b="1" dirty="0">
                <a:solidFill>
                  <a:srgbClr val="FFFF00"/>
                </a:solidFill>
              </a:rPr>
              <a:t>Stains</a:t>
            </a: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5E917673-7DB1-4A45-8EAB-00CBEA40E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716338"/>
            <a:ext cx="6492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AU" altLang="en-US" b="1">
                <a:solidFill>
                  <a:srgbClr val="FFFF00"/>
                </a:solidFill>
              </a:rPr>
              <a:t>TNF</a:t>
            </a:r>
          </a:p>
          <a:p>
            <a:pPr algn="ctr"/>
            <a:r>
              <a:rPr lang="en-AU" altLang="en-US" b="1">
                <a:solidFill>
                  <a:srgbClr val="FFFF00"/>
                </a:solidFill>
              </a:rPr>
              <a:t>M Ab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35008782-660A-4732-A89B-349DF3228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565400"/>
            <a:ext cx="57626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AU" altLang="en-US" b="1">
                <a:solidFill>
                  <a:srgbClr val="FFFF00"/>
                </a:solidFill>
              </a:rPr>
              <a:t>Supra normal</a:t>
            </a:r>
          </a:p>
          <a:p>
            <a:pPr algn="ctr"/>
            <a:r>
              <a:rPr lang="en-AU" altLang="en-US" b="1">
                <a:solidFill>
                  <a:srgbClr val="FFFF00"/>
                </a:solidFill>
              </a:rPr>
              <a:t> oxygen</a:t>
            </a:r>
            <a:endParaRPr lang="en-AU" altLang="en-US" b="1" baseline="-25000">
              <a:solidFill>
                <a:srgbClr val="FFFF00"/>
              </a:solidFill>
            </a:endParaRPr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0DC74CEC-1524-44BC-96AE-3C1F6B567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3141663"/>
            <a:ext cx="2159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AU" altLang="en-US" sz="2400" b="1">
                <a:solidFill>
                  <a:srgbClr val="FF0000"/>
                </a:solidFill>
              </a:rPr>
              <a:t>BLOOD</a:t>
            </a: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6B63671A-9C95-4CDF-B3F1-A7AB6A604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292600"/>
            <a:ext cx="50323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AU" altLang="en-US" b="1">
                <a:solidFill>
                  <a:srgbClr val="FFFF00"/>
                </a:solidFill>
              </a:rPr>
              <a:t>L-NMMA</a:t>
            </a:r>
          </a:p>
        </p:txBody>
      </p:sp>
      <p:sp>
        <p:nvSpPr>
          <p:cNvPr id="44043" name="Rectangle 11">
            <a:extLst>
              <a:ext uri="{FF2B5EF4-FFF2-40B4-BE49-F238E27FC236}">
                <a16:creationId xmlns:a16="http://schemas.microsoft.com/office/drawing/2014/main" id="{F746BA0A-675B-4CAF-B332-3E8591D96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636838"/>
            <a:ext cx="504825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AU" altLang="en-US" b="1">
                <a:solidFill>
                  <a:srgbClr val="FFFF00"/>
                </a:solidFill>
              </a:rPr>
              <a:t>Inhaled</a:t>
            </a:r>
          </a:p>
          <a:p>
            <a:pPr algn="ctr"/>
            <a:r>
              <a:rPr lang="en-AU" altLang="en-US" b="1">
                <a:solidFill>
                  <a:srgbClr val="FFFF00"/>
                </a:solidFill>
              </a:rPr>
              <a:t> Nitric Oxide</a:t>
            </a:r>
          </a:p>
        </p:txBody>
      </p:sp>
      <p:sp>
        <p:nvSpPr>
          <p:cNvPr id="44044" name="AutoShape 12">
            <a:extLst>
              <a:ext uri="{FF2B5EF4-FFF2-40B4-BE49-F238E27FC236}">
                <a16:creationId xmlns:a16="http://schemas.microsoft.com/office/drawing/2014/main" id="{9DCFBA95-869C-4826-9ECD-601B1BFDBDF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00563" y="3068638"/>
            <a:ext cx="2663825" cy="1368425"/>
          </a:xfrm>
          <a:prstGeom prst="homePlate">
            <a:avLst>
              <a:gd name="adj" fmla="val 48666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64AAB859-3ABB-4850-9FC2-4DCBD4B0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852738"/>
            <a:ext cx="719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AU" altLang="en-US" sz="1200" b="1">
                <a:solidFill>
                  <a:srgbClr val="FFFF00"/>
                </a:solidFill>
              </a:rPr>
              <a:t>Albumin</a:t>
            </a: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D5519ECD-7094-4D92-9DFF-E34A0F176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708275"/>
            <a:ext cx="503237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AU" altLang="en-US" b="1">
                <a:solidFill>
                  <a:srgbClr val="FF0000"/>
                </a:solidFill>
              </a:rPr>
              <a:t>High dose</a:t>
            </a:r>
          </a:p>
          <a:p>
            <a:pPr algn="ctr"/>
            <a:r>
              <a:rPr lang="en-AU" altLang="en-US" b="1">
                <a:solidFill>
                  <a:srgbClr val="FF0000"/>
                </a:solidFill>
              </a:rPr>
              <a:t>Steroids</a:t>
            </a:r>
          </a:p>
          <a:p>
            <a:pPr algn="ctr"/>
            <a:endParaRPr lang="en-AU" altLang="en-US"/>
          </a:p>
        </p:txBody>
      </p:sp>
      <p:sp>
        <p:nvSpPr>
          <p:cNvPr id="44047" name="Rectangle 15">
            <a:extLst>
              <a:ext uri="{FF2B5EF4-FFF2-40B4-BE49-F238E27FC236}">
                <a16:creationId xmlns:a16="http://schemas.microsoft.com/office/drawing/2014/main" id="{38D4A818-2B5E-424A-8E75-A165BA8EC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41313"/>
            <a:ext cx="8229600" cy="1143000"/>
          </a:xfrm>
          <a:solidFill>
            <a:srgbClr val="FFFFCC"/>
          </a:solidFill>
        </p:spPr>
        <p:txBody>
          <a:bodyPr/>
          <a:lstStyle/>
          <a:p>
            <a:r>
              <a:rPr lang="en-AU" altLang="en-US"/>
              <a:t>Things that don’t work </a:t>
            </a:r>
          </a:p>
        </p:txBody>
      </p:sp>
    </p:spTree>
    <p:extLst>
      <p:ext uri="{BB962C8B-B14F-4D97-AF65-F5344CB8AC3E}">
        <p14:creationId xmlns:p14="http://schemas.microsoft.com/office/powerpoint/2010/main" val="299305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D0122-38A1-461F-996F-C560BEEE7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5" y="1681729"/>
            <a:ext cx="5862467" cy="1197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AACBC-3CCA-410C-BB5F-5CD4D2275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289" y="2879678"/>
            <a:ext cx="5387104" cy="2961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9FA58-171A-4BCF-9875-1A762944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We are doing OK ?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B742BB5-9FE7-46E5-952B-B1653BCB7925}"/>
              </a:ext>
            </a:extLst>
          </p:cNvPr>
          <p:cNvSpPr/>
          <p:nvPr/>
        </p:nvSpPr>
        <p:spPr>
          <a:xfrm rot="17593309">
            <a:off x="4708931" y="2947948"/>
            <a:ext cx="360218" cy="29586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069B5D-3A4E-4AEF-813D-E37A0E35A3AB}"/>
              </a:ext>
            </a:extLst>
          </p:cNvPr>
          <p:cNvSpPr/>
          <p:nvPr/>
        </p:nvSpPr>
        <p:spPr>
          <a:xfrm>
            <a:off x="5447854" y="2216436"/>
            <a:ext cx="3397786" cy="2316631"/>
          </a:xfrm>
          <a:prstGeom prst="roundRect">
            <a:avLst/>
          </a:prstGeom>
          <a:solidFill>
            <a:srgbClr val="FF00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need to worry – looks like we are heading to the right place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96B9E-C097-4952-8285-9588AE607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753F9-D516-4F58-B400-BDE133F33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679" y="6504010"/>
            <a:ext cx="3144121" cy="2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C5D72357-587C-4986-A7D5-DCC6EB548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910" y="651828"/>
            <a:ext cx="8229600" cy="1235658"/>
          </a:xfrm>
        </p:spPr>
        <p:txBody>
          <a:bodyPr/>
          <a:lstStyle/>
          <a:p>
            <a:pPr eaLnBrk="1" hangingPunct="1"/>
            <a:r>
              <a:rPr lang="en-AU" altLang="en-US" dirty="0"/>
              <a:t>What is making the difference ? </a:t>
            </a:r>
          </a:p>
        </p:txBody>
      </p:sp>
      <p:pic>
        <p:nvPicPr>
          <p:cNvPr id="53252" name="Picture 3" descr="miracle">
            <a:extLst>
              <a:ext uri="{FF2B5EF4-FFF2-40B4-BE49-F238E27FC236}">
                <a16:creationId xmlns:a16="http://schemas.microsoft.com/office/drawing/2014/main" id="{F6863AD3-15CA-4797-B5F9-84C7B92E6D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7007" y="2189082"/>
            <a:ext cx="3490912" cy="4364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07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A20F49-825F-481C-9606-4B30E8FEA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8860"/>
            <a:ext cx="8229600" cy="3817303"/>
          </a:xfrm>
        </p:spPr>
        <p:txBody>
          <a:bodyPr/>
          <a:lstStyle/>
          <a:p>
            <a:r>
              <a:rPr lang="en-AU" dirty="0"/>
              <a:t>Keep doing things that help</a:t>
            </a:r>
          </a:p>
          <a:p>
            <a:r>
              <a:rPr lang="en-AU" dirty="0"/>
              <a:t>Stop doing things that don’t</a:t>
            </a:r>
          </a:p>
          <a:p>
            <a:r>
              <a:rPr lang="en-AU" dirty="0"/>
              <a:t>Start doing things that might ADD VALUE</a:t>
            </a:r>
          </a:p>
          <a:p>
            <a:r>
              <a:rPr lang="en-AU" dirty="0"/>
              <a:t>Look at what’s COST effective</a:t>
            </a:r>
          </a:p>
          <a:p>
            <a:r>
              <a:rPr lang="en-AU" dirty="0"/>
              <a:t>Insight into which things help some but not all patients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2F134C-E5B7-4062-8A58-2E7879CD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0814"/>
            <a:ext cx="8364828" cy="1143000"/>
          </a:xfrm>
        </p:spPr>
        <p:txBody>
          <a:bodyPr/>
          <a:lstStyle/>
          <a:p>
            <a:r>
              <a:rPr lang="en-AU" sz="4000" dirty="0"/>
              <a:t>Why would that matter 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DB37CE-D9AC-4DB6-88AF-C322DF39A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2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1642-D3C3-4353-B0A1-C52755F1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4828" cy="1143000"/>
          </a:xfrm>
        </p:spPr>
        <p:txBody>
          <a:bodyPr/>
          <a:lstStyle/>
          <a:p>
            <a:r>
              <a:rPr lang="en-AU" sz="4000" dirty="0"/>
              <a:t>Apart from the definition 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8EE4F4-5F20-4933-855D-9C27A4694D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10262" y="2363658"/>
            <a:ext cx="2776538" cy="302190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DE98AF-6C78-442E-BED5-DAD50A1D2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280" y="1611630"/>
            <a:ext cx="4988242" cy="4595206"/>
          </a:xfrm>
        </p:spPr>
        <p:txBody>
          <a:bodyPr/>
          <a:lstStyle/>
          <a:p>
            <a:r>
              <a:rPr lang="en-AU" dirty="0"/>
              <a:t>Why is it worse in some people ?</a:t>
            </a:r>
          </a:p>
          <a:p>
            <a:r>
              <a:rPr lang="en-AU" dirty="0"/>
              <a:t>What Antibiotics ? </a:t>
            </a:r>
          </a:p>
          <a:p>
            <a:pPr lvl="1"/>
            <a:r>
              <a:rPr lang="en-AU" dirty="0"/>
              <a:t>Drug / Dose / Regimen / Duration</a:t>
            </a:r>
          </a:p>
          <a:p>
            <a:r>
              <a:rPr lang="en-AU" dirty="0"/>
              <a:t>What Fluids ?</a:t>
            </a:r>
          </a:p>
          <a:p>
            <a:pPr lvl="1"/>
            <a:r>
              <a:rPr lang="en-AU" dirty="0"/>
              <a:t>Type / Volume / Timing</a:t>
            </a:r>
          </a:p>
          <a:p>
            <a:r>
              <a:rPr lang="en-AU" dirty="0"/>
              <a:t>What  Vasopressor </a:t>
            </a:r>
          </a:p>
          <a:p>
            <a:pPr lvl="1"/>
            <a:r>
              <a:rPr lang="en-AU" dirty="0"/>
              <a:t> Agent / Target  BP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4C741-10E4-42D2-B01B-B93446EC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89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D938-4B2D-4FC1-92DA-2AEDA3B9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46587"/>
            <a:ext cx="8138160" cy="90165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AU" sz="4000" b="1" dirty="0"/>
              <a:t>Sepsis: What’s new in the  ICU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8764-03D6-4847-9D2D-383D19251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3430"/>
          </a:xfrm>
        </p:spPr>
        <p:txBody>
          <a:bodyPr>
            <a:normAutofit/>
          </a:bodyPr>
          <a:lstStyle/>
          <a:p>
            <a:r>
              <a:rPr lang="en-AU" dirty="0"/>
              <a:t>High Flow Nasal Oxygen</a:t>
            </a:r>
          </a:p>
          <a:p>
            <a:r>
              <a:rPr lang="en-AU" dirty="0"/>
              <a:t>Steroid use </a:t>
            </a:r>
          </a:p>
          <a:p>
            <a:r>
              <a:rPr lang="en-AU" dirty="0"/>
              <a:t>Fluids and Vasopressors</a:t>
            </a:r>
          </a:p>
          <a:p>
            <a:r>
              <a:rPr lang="en-AU" dirty="0"/>
              <a:t>Frailty</a:t>
            </a:r>
          </a:p>
          <a:p>
            <a:pPr lvl="1"/>
            <a:r>
              <a:rPr lang="en-AU" dirty="0"/>
              <a:t>Perhaps get out of ICU</a:t>
            </a:r>
          </a:p>
          <a:p>
            <a:pPr lvl="1"/>
            <a:r>
              <a:rPr lang="en-AU" dirty="0"/>
              <a:t>Less sure you get out of hospital</a:t>
            </a:r>
          </a:p>
          <a:p>
            <a:pPr lvl="1"/>
            <a:endParaRPr lang="en-AU" dirty="0"/>
          </a:p>
          <a:p>
            <a:r>
              <a:rPr lang="en-AU" dirty="0" err="1"/>
              <a:t>MAbs</a:t>
            </a:r>
            <a:r>
              <a:rPr lang="en-AU" dirty="0"/>
              <a:t> – new indications and complications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57EDA-5884-44CE-A881-EF059A5A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88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ED35-7B5C-4BC4-8728-9B7BBE29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High Flow Nasal Oxygen: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F3FC97-0982-492D-B65E-17576252F5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" y="2348706"/>
            <a:ext cx="4038600" cy="302895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5A345C-584D-47C8-BDEB-B84A15E63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r>
              <a:rPr lang="en-AU" dirty="0"/>
              <a:t>Might saves NIV or intubation but that doesn’t mean your not sick !</a:t>
            </a:r>
          </a:p>
          <a:p>
            <a:r>
              <a:rPr lang="en-AU" dirty="0"/>
              <a:t>May actually provide significant support</a:t>
            </a:r>
          </a:p>
          <a:p>
            <a:r>
              <a:rPr lang="en-AU" dirty="0"/>
              <a:t>Look at Flow rate not just Fi02</a:t>
            </a:r>
          </a:p>
          <a:p>
            <a:r>
              <a:rPr lang="en-AU" dirty="0"/>
              <a:t>Complex Physiology</a:t>
            </a:r>
          </a:p>
          <a:p>
            <a:r>
              <a:rPr lang="en-AU" dirty="0"/>
              <a:t>Multiple Effects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B0560-5A46-42D6-9262-AF058E8F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232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0B714-3E55-4050-B778-9857205F4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52" y="271608"/>
            <a:ext cx="4381675" cy="2308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11A425-A586-4940-B3B3-71C6DADE1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07" y="3175715"/>
            <a:ext cx="4532044" cy="2592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B0CF36-1663-442D-B2C9-5E70BBEF9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325" y="395305"/>
            <a:ext cx="3522808" cy="2548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C14E8-BF13-4FF5-9236-3FB887DF6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155892"/>
            <a:ext cx="3632987" cy="26325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90CBC-E907-4F61-9604-0FC160AAC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33" y="1668780"/>
            <a:ext cx="7886700" cy="4251960"/>
          </a:xfrm>
          <a:solidFill>
            <a:srgbClr val="89E0FF"/>
          </a:solidFill>
        </p:spPr>
        <p:txBody>
          <a:bodyPr/>
          <a:lstStyle/>
          <a:p>
            <a:endParaRPr lang="en-AU" dirty="0"/>
          </a:p>
          <a:p>
            <a:pPr marL="0" indent="0" algn="ctr">
              <a:buNone/>
            </a:pPr>
            <a:r>
              <a:rPr lang="en-AU" sz="4000" b="1" dirty="0"/>
              <a:t>STEROIDS:</a:t>
            </a:r>
          </a:p>
          <a:p>
            <a:r>
              <a:rPr lang="en-AU" dirty="0"/>
              <a:t>You might see Hydrocortisone used more often</a:t>
            </a:r>
          </a:p>
          <a:p>
            <a:r>
              <a:rPr lang="en-AU" dirty="0"/>
              <a:t>Particularly in Septic shock </a:t>
            </a:r>
          </a:p>
          <a:p>
            <a:r>
              <a:rPr lang="en-AU" dirty="0"/>
              <a:t>Often at a dose of 50 mg QID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800" dirty="0"/>
              <a:t>Faster shock resolution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800" dirty="0"/>
              <a:t>Perhaps less time on Mechanical ventilation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800" dirty="0"/>
              <a:t>Perhaps improved survival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DE67D1-0C48-4A9D-8655-3BA5E7E84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8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97FB-D30A-4C32-8609-109E1E0F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Sepsis Resuscitation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571C6-B9AC-43A6-86A6-571103BA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2801AF7-415E-454E-BC2A-FFE4D80D4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4923387" cy="4525963"/>
          </a:xfrm>
        </p:spPr>
        <p:txBody>
          <a:bodyPr/>
          <a:lstStyle/>
          <a:p>
            <a:r>
              <a:rPr lang="en-AU" dirty="0"/>
              <a:t>Early Antibiotics</a:t>
            </a:r>
          </a:p>
          <a:p>
            <a:r>
              <a:rPr lang="en-AU" dirty="0"/>
              <a:t>Fluids</a:t>
            </a:r>
          </a:p>
          <a:p>
            <a:pPr lvl="1"/>
            <a:r>
              <a:rPr lang="en-AU" dirty="0"/>
              <a:t>Review Response</a:t>
            </a:r>
          </a:p>
          <a:p>
            <a:r>
              <a:rPr lang="en-AU" dirty="0"/>
              <a:t>Vasopressors</a:t>
            </a:r>
          </a:p>
          <a:p>
            <a:r>
              <a:rPr lang="en-AU" dirty="0"/>
              <a:t>Blood Pressure Goals</a:t>
            </a:r>
          </a:p>
          <a:p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456CA-C8D4-4315-9834-56A9178DB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377" y="1600200"/>
            <a:ext cx="1867661" cy="443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0693A783-E3E9-4A37-90B1-7B2F9211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Declaration: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2A87-541B-4DC3-980E-B781E362C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sz="2800" dirty="0"/>
              <a:t>None Relevant to this presentation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AU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AU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AU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AU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sz="2000" dirty="0"/>
              <a:t>Research and Educational support from Astra Zeneca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000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sz="2000" dirty="0"/>
              <a:t>Educational support and consultancy Smiths Medical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AU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BF327-5F8D-41F8-8D2A-8DFA838E6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8725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6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CFD5-84C4-478B-ABC1-C96451AF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6484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AU" b="1" dirty="0"/>
              <a:t>Time to Antibiotics is Key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2631A-0AEB-42E1-B0D0-E05013282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86" y="1628345"/>
            <a:ext cx="6464371" cy="4193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09F944-57B7-4681-81DC-81EEA7BD1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07" y="5998583"/>
            <a:ext cx="2934343" cy="228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070499-358A-4589-BA25-D5362CD20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5F5E6B58-D018-481D-BAB2-728D73F61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altLang="en-US"/>
              <a:t>Adequacy of initial antibiotic  therapy</a:t>
            </a:r>
            <a:endParaRPr lang="en-AU" altLang="en-US"/>
          </a:p>
        </p:txBody>
      </p:sp>
      <p:graphicFrame>
        <p:nvGraphicFramePr>
          <p:cNvPr id="131075" name="Object 3">
            <a:extLst>
              <a:ext uri="{FF2B5EF4-FFF2-40B4-BE49-F238E27FC236}">
                <a16:creationId xmlns:a16="http://schemas.microsoft.com/office/drawing/2014/main" id="{B1B4EEC1-7A0D-4073-916D-F54A8711640F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hart" r:id="rId3" imgW="7772408" imgH="4114867" progId="MSGraph.Chart.8">
                  <p:embed followColorScheme="full"/>
                </p:oleObj>
              </mc:Choice>
              <mc:Fallback>
                <p:oleObj name="Chart" r:id="rId3" imgW="7772408" imgH="4114867" progId="MSGraph.Chart.8">
                  <p:embed followColorScheme="full"/>
                  <p:pic>
                    <p:nvPicPr>
                      <p:cNvPr id="131075" name="Object 3">
                        <a:extLst>
                          <a:ext uri="{FF2B5EF4-FFF2-40B4-BE49-F238E27FC236}">
                            <a16:creationId xmlns:a16="http://schemas.microsoft.com/office/drawing/2014/main" id="{B1B4EEC1-7A0D-4073-916D-F54A871164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930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92F218-2A19-43B3-B5D7-997746C05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67" y="143735"/>
            <a:ext cx="5506804" cy="2404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06155-BCE1-4B9B-B2D6-875D74005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243" y="2547989"/>
            <a:ext cx="4267621" cy="3734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CBAE0C-744E-4EF0-B7B0-B545740FD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31" y="6309360"/>
            <a:ext cx="9144000" cy="54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665A5-C9BE-4E41-AF43-01AC0DA94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246" y="6405836"/>
            <a:ext cx="2591368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1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A464-2E7C-441A-AE3C-358C77A4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“Bundles” of Care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C8F13-E584-4A48-A4A1-8547C710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D02081-B135-4075-ABC0-EE3A41B4E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6377"/>
            <a:ext cx="4109013" cy="3484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DE8ED-7A57-4397-8570-3B1713582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213" y="1719373"/>
            <a:ext cx="4120587" cy="3509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D9E1E3-A618-4307-BB99-137ACE8C5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246" y="6405836"/>
            <a:ext cx="2591368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72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605687-E9B1-4E9E-8DAE-B96DE0A6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" y="484292"/>
            <a:ext cx="8195310" cy="2110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74FE4-D2C2-4BBF-A2A8-708A1E1EF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" y="2968600"/>
            <a:ext cx="8458200" cy="3240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8E39A1-6B00-42F2-B7B9-128B6D95F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075" y="2245875"/>
            <a:ext cx="2692990" cy="292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626220-44A9-4906-A668-EFC457A55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8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1D64866-291B-4C97-9443-C8250A200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067675" cy="1998663"/>
          </a:xfrm>
        </p:spPr>
        <p:txBody>
          <a:bodyPr/>
          <a:lstStyle/>
          <a:p>
            <a:r>
              <a:rPr lang="en-AU" altLang="en-US" sz="4000" b="0"/>
              <a:t>Several Trials now suggest</a:t>
            </a:r>
            <a:br>
              <a:rPr lang="en-AU" altLang="en-US" sz="4000" b="0"/>
            </a:br>
            <a:r>
              <a:rPr lang="en-AU" altLang="en-US" sz="4000" b="0"/>
              <a:t>care about fluid balance could improve patient outcome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DC41259-EC73-46F7-96B5-CA271B9A8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7772400" cy="2430463"/>
          </a:xfrm>
        </p:spPr>
        <p:txBody>
          <a:bodyPr/>
          <a:lstStyle/>
          <a:p>
            <a:r>
              <a:rPr lang="en-AU" altLang="en-US"/>
              <a:t>Surgical post op literature</a:t>
            </a:r>
          </a:p>
          <a:p>
            <a:r>
              <a:rPr lang="en-AU" altLang="en-US"/>
              <a:t>Cardiac surgical literature</a:t>
            </a:r>
          </a:p>
          <a:p>
            <a:r>
              <a:rPr lang="en-AU" altLang="en-US"/>
              <a:t>ARDS</a:t>
            </a:r>
          </a:p>
          <a:p>
            <a:r>
              <a:rPr lang="en-AU" altLang="en-US"/>
              <a:t>Acute Kidney Injury</a:t>
            </a:r>
          </a:p>
        </p:txBody>
      </p:sp>
      <p:pic>
        <p:nvPicPr>
          <p:cNvPr id="118788" name="Picture 4" descr="45_sick_boy_lying_in_bed">
            <a:extLst>
              <a:ext uri="{FF2B5EF4-FFF2-40B4-BE49-F238E27FC236}">
                <a16:creationId xmlns:a16="http://schemas.microsoft.com/office/drawing/2014/main" id="{50B2AAFA-1076-4D66-ACA2-4545A6396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59125"/>
            <a:ext cx="265747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Text Box 5">
            <a:extLst>
              <a:ext uri="{FF2B5EF4-FFF2-40B4-BE49-F238E27FC236}">
                <a16:creationId xmlns:a16="http://schemas.microsoft.com/office/drawing/2014/main" id="{7150B390-CCEE-4469-8D5C-73852AB73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4149725"/>
            <a:ext cx="1169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60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631007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7CE0C-EA9A-4320-99B3-1E7D2793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8BB1CC-63A7-4A4B-852B-4613FA54E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149" y="2705758"/>
            <a:ext cx="3695700" cy="1238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6F066D-6371-460C-AEE8-BE83B6F01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86" y="4391833"/>
            <a:ext cx="6503825" cy="1194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84A65-4DD8-4589-A28C-E357B1525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" y="662306"/>
            <a:ext cx="7909560" cy="1669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CC6CB-10A9-4748-B7E3-3A0B68A43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49" y="5705325"/>
            <a:ext cx="1930823" cy="36839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9DBA68D-ED9F-4BF3-B419-37923966E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20725325">
            <a:off x="968036" y="2729081"/>
            <a:ext cx="7886700" cy="2077898"/>
          </a:xfrm>
          <a:prstGeom prst="rect">
            <a:avLst/>
          </a:prstGeom>
          <a:noFill/>
          <a:ln w="952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9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>
            <a:extLst>
              <a:ext uri="{FF2B5EF4-FFF2-40B4-BE49-F238E27FC236}">
                <a16:creationId xmlns:a16="http://schemas.microsoft.com/office/drawing/2014/main" id="{9E02ED18-704F-4BC9-8F84-D5E9F2BC7D8A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9" y="4476682"/>
            <a:ext cx="7854762" cy="1112588"/>
          </a:xfrm>
          <a:noFill/>
          <a:ln/>
        </p:spPr>
      </p:pic>
      <p:pic>
        <p:nvPicPr>
          <p:cNvPr id="194565" name="Picture 5">
            <a:extLst>
              <a:ext uri="{FF2B5EF4-FFF2-40B4-BE49-F238E27FC236}">
                <a16:creationId xmlns:a16="http://schemas.microsoft.com/office/drawing/2014/main" id="{F6F5CCA2-D93E-47B8-92B7-7D646CFABB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8430"/>
            <a:ext cx="8229600" cy="1766502"/>
          </a:xfrm>
          <a:noFill/>
          <a:ln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F7A9CB-EDDA-485E-8A0C-E5EAEFD73549}"/>
              </a:ext>
            </a:extLst>
          </p:cNvPr>
          <p:cNvSpPr txBox="1">
            <a:spLocks/>
          </p:cNvSpPr>
          <p:nvPr/>
        </p:nvSpPr>
        <p:spPr bwMode="auto">
          <a:xfrm>
            <a:off x="457200" y="703552"/>
            <a:ext cx="8229600" cy="1143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914400"/>
            <a:r>
              <a:rPr lang="en-AU" sz="3600" b="1" kern="0" dirty="0"/>
              <a:t>Drugs to Increase Blood Pressure</a:t>
            </a:r>
            <a:r>
              <a:rPr lang="en-AU" b="1" kern="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39318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4D59AB-230F-43E8-84B5-1CD012F7C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59050"/>
            <a:ext cx="5345569" cy="2981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84A61-6AA6-4C95-BD9C-E0E3B31B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26A18-5F6A-4423-9D4F-5E3451764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12" y="289401"/>
            <a:ext cx="6001164" cy="1588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1196A8-2444-47A6-AD4F-86C7D2733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803" y="1942266"/>
            <a:ext cx="4669766" cy="2692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99D11B-4F9B-4258-84AA-18F046D40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389" y="5874730"/>
            <a:ext cx="2516974" cy="32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94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68F14C-D088-404A-9171-D410B4BD7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7154"/>
            <a:ext cx="9144000" cy="548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FE7965-F551-4D5B-83B1-95F576D0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965" y="212029"/>
            <a:ext cx="7166382" cy="2360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1E9BEC-74C0-4E41-A669-6158F44B4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423" y="2661432"/>
            <a:ext cx="4787153" cy="3387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C5C59-0DBB-45A0-9489-A5DE6F646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090" y="6049011"/>
            <a:ext cx="1983351" cy="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4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04590-80D5-4D17-A13E-BDB25B73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15EB2881-C844-411B-B982-500CCE952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6894"/>
            <a:ext cx="8229600" cy="1179036"/>
          </a:xfrm>
        </p:spPr>
        <p:txBody>
          <a:bodyPr/>
          <a:lstStyle/>
          <a:p>
            <a:r>
              <a:rPr lang="en-AU" altLang="en-US" dirty="0"/>
              <a:t>Community Acquired infection</a:t>
            </a:r>
          </a:p>
        </p:txBody>
      </p:sp>
      <p:pic>
        <p:nvPicPr>
          <p:cNvPr id="272388" name="Picture 4" descr="919305 Comiskey b">
            <a:extLst>
              <a:ext uri="{FF2B5EF4-FFF2-40B4-BE49-F238E27FC236}">
                <a16:creationId xmlns:a16="http://schemas.microsoft.com/office/drawing/2014/main" id="{0E7BE218-2D76-4A41-8F2C-E16F7F58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2009971"/>
            <a:ext cx="3386455" cy="22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4FCA42F-0AFB-4D55-90CA-3D6BF7ED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" y="4556481"/>
            <a:ext cx="8229600" cy="117903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914400"/>
            <a:r>
              <a:rPr lang="en-AU" altLang="en-US" kern="0" dirty="0"/>
              <a:t>Hospital Acquired infection</a:t>
            </a:r>
          </a:p>
        </p:txBody>
      </p:sp>
    </p:spTree>
    <p:extLst>
      <p:ext uri="{BB962C8B-B14F-4D97-AF65-F5344CB8AC3E}">
        <p14:creationId xmlns:p14="http://schemas.microsoft.com/office/powerpoint/2010/main" val="3670295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5B7375-74E5-4CE2-80FA-F8FEE620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A6D59DD0-7992-4C96-8FF7-2D5B95E15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30836"/>
            <a:ext cx="78867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AU" altLang="en-US" b="1" dirty="0"/>
              <a:t>Frailty </a:t>
            </a:r>
          </a:p>
        </p:txBody>
      </p:sp>
      <p:pic>
        <p:nvPicPr>
          <p:cNvPr id="282627" name="Picture 3" descr="frail 1">
            <a:extLst>
              <a:ext uri="{FF2B5EF4-FFF2-40B4-BE49-F238E27FC236}">
                <a16:creationId xmlns:a16="http://schemas.microsoft.com/office/drawing/2014/main" id="{75B940D4-C35A-42FF-9E1A-5E166D021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26638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elderly_frail_man_tstock">
            <a:extLst>
              <a:ext uri="{FF2B5EF4-FFF2-40B4-BE49-F238E27FC236}">
                <a16:creationId xmlns:a16="http://schemas.microsoft.com/office/drawing/2014/main" id="{E5B3A7F8-F8BF-4002-A706-70C02303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2930525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9" name="Rectangle 5">
            <a:extLst>
              <a:ext uri="{FF2B5EF4-FFF2-40B4-BE49-F238E27FC236}">
                <a16:creationId xmlns:a16="http://schemas.microsoft.com/office/drawing/2014/main" id="{AF192EED-F6FF-4F28-B737-B904F3BC7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749300"/>
          </a:xfrm>
        </p:spPr>
        <p:txBody>
          <a:bodyPr/>
          <a:lstStyle/>
          <a:p>
            <a:pPr algn="ctr">
              <a:buFontTx/>
              <a:buNone/>
            </a:pPr>
            <a:r>
              <a:rPr lang="en-AU" altLang="en-US" dirty="0"/>
              <a:t>How do we account for this ?</a:t>
            </a:r>
          </a:p>
        </p:txBody>
      </p:sp>
    </p:spTree>
    <p:extLst>
      <p:ext uri="{BB962C8B-B14F-4D97-AF65-F5344CB8AC3E}">
        <p14:creationId xmlns:p14="http://schemas.microsoft.com/office/powerpoint/2010/main" val="3482307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A5BC-2FE0-4C17-982E-993B319F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91" y="61119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AU" dirty="0"/>
              <a:t>Education and Research are Vital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797DD-1BC5-45CD-8151-13411E101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7057">
            <a:off x="729783" y="2948940"/>
            <a:ext cx="7659588" cy="226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51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172109-11A1-4700-960F-57E1E615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A22E9E6-B46A-4D74-B387-77EE5D1FA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725987"/>
          </a:xfrm>
        </p:spPr>
        <p:txBody>
          <a:bodyPr/>
          <a:lstStyle/>
          <a:p>
            <a:r>
              <a:rPr lang="en-AU" altLang="en-US"/>
              <a:t>Would Penicillin survive the rigours of a multicentre RCT as a treatment for sepsis</a:t>
            </a:r>
          </a:p>
          <a:p>
            <a:pPr lvl="1"/>
            <a:r>
              <a:rPr lang="en-AU" altLang="en-US"/>
              <a:t>Not everyone has an infection</a:t>
            </a:r>
          </a:p>
          <a:p>
            <a:pPr lvl="1"/>
            <a:r>
              <a:rPr lang="en-AU" altLang="en-US"/>
              <a:t>In those that do – they are not all Gram positive organisms</a:t>
            </a:r>
          </a:p>
          <a:p>
            <a:pPr lvl="1"/>
            <a:r>
              <a:rPr lang="en-AU" altLang="en-US"/>
              <a:t>Some people might be harmed eg. allergy</a:t>
            </a:r>
          </a:p>
          <a:p>
            <a:pPr lvl="1"/>
            <a:r>
              <a:rPr lang="en-AU" altLang="en-US"/>
              <a:t>What about the Dose ?  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8E23F95-8109-4B14-B9C8-3A87244CF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AU" altLang="en-US" sz="4000"/>
              <a:t>Are large pragmatic trials the answer?</a:t>
            </a:r>
          </a:p>
        </p:txBody>
      </p:sp>
      <p:pic>
        <p:nvPicPr>
          <p:cNvPr id="33797" name="Picture 4" descr="iv logo">
            <a:extLst>
              <a:ext uri="{FF2B5EF4-FFF2-40B4-BE49-F238E27FC236}">
                <a16:creationId xmlns:a16="http://schemas.microsoft.com/office/drawing/2014/main" id="{D75155CA-4A6B-4299-A39B-8770D646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97425"/>
            <a:ext cx="17716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736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5DA5E8BE-0AFD-4AFB-AE37-4F9637261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 A risk with pragmatic RCT’s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4DB1FFE5-3AB3-437E-9727-56ECBB640A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lvl="1" algn="ctr"/>
            <a:r>
              <a:rPr lang="en-AU" altLang="en-US"/>
              <a:t>Diluting real effect with large trials of a not widely applied therapy !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B71F6-CFC4-4EF4-8EA7-20A11E98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8836" name="Picture 4" descr="random penguin">
            <a:extLst>
              <a:ext uri="{FF2B5EF4-FFF2-40B4-BE49-F238E27FC236}">
                <a16:creationId xmlns:a16="http://schemas.microsoft.com/office/drawing/2014/main" id="{C8A15A7B-46D8-4AAA-9495-40C49581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08" y="3267075"/>
            <a:ext cx="1546622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4534A9-D034-4AD9-9547-CAFDFE9CCA9F}"/>
              </a:ext>
            </a:extLst>
          </p:cNvPr>
          <p:cNvSpPr txBox="1"/>
          <p:nvPr/>
        </p:nvSpPr>
        <p:spPr>
          <a:xfrm>
            <a:off x="760411" y="5398652"/>
            <a:ext cx="76231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RCT does demonstrate causal inference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327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A70188F-4AD8-4379-8E55-ED0B3F1A6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New Research Tools ?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D46D26-AC8C-45B5-BD4B-55F41734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6260" name="Picture 4">
            <a:extLst>
              <a:ext uri="{FF2B5EF4-FFF2-40B4-BE49-F238E27FC236}">
                <a16:creationId xmlns:a16="http://schemas.microsoft.com/office/drawing/2014/main" id="{F18EFB08-4C7E-4B17-B8F1-9AFE216C9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17" y="2700091"/>
            <a:ext cx="5022056" cy="19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100px-Twitter_bird_logo_2012">
            <a:extLst>
              <a:ext uri="{FF2B5EF4-FFF2-40B4-BE49-F238E27FC236}">
                <a16:creationId xmlns:a16="http://schemas.microsoft.com/office/drawing/2014/main" id="{8615FC8D-7C34-4151-91B9-EE3CE4EB3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49" y="4920756"/>
            <a:ext cx="1296591" cy="10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1EDA02-706F-437B-94EA-67F2A775CF20}"/>
              </a:ext>
            </a:extLst>
          </p:cNvPr>
          <p:cNvSpPr txBox="1"/>
          <p:nvPr/>
        </p:nvSpPr>
        <p:spPr>
          <a:xfrm>
            <a:off x="2763939" y="1789142"/>
            <a:ext cx="392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“Digital Exhaust”  </a:t>
            </a:r>
          </a:p>
        </p:txBody>
      </p:sp>
    </p:spTree>
    <p:extLst>
      <p:ext uri="{BB962C8B-B14F-4D97-AF65-F5344CB8AC3E}">
        <p14:creationId xmlns:p14="http://schemas.microsoft.com/office/powerpoint/2010/main" val="4159279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E038C2-206B-4D90-84D6-0E6E821EC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910" y="1325716"/>
            <a:ext cx="7720180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7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5">
            <a:extLst>
              <a:ext uri="{FF2B5EF4-FFF2-40B4-BE49-F238E27FC236}">
                <a16:creationId xmlns:a16="http://schemas.microsoft.com/office/drawing/2014/main" id="{C8592147-2E3A-4112-BC8B-B2EB2914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altLang="en-US"/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326DF46F-ACF1-4483-9CB7-B98143E2F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713"/>
            <a:ext cx="80899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4510A38-D7A3-4FAA-BA78-A2AEFD8F0718}"/>
              </a:ext>
            </a:extLst>
          </p:cNvPr>
          <p:cNvSpPr/>
          <p:nvPr/>
        </p:nvSpPr>
        <p:spPr>
          <a:xfrm>
            <a:off x="334963" y="1817688"/>
            <a:ext cx="6124575" cy="188753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157" name="TextBox 7">
            <a:extLst>
              <a:ext uri="{FF2B5EF4-FFF2-40B4-BE49-F238E27FC236}">
                <a16:creationId xmlns:a16="http://schemas.microsoft.com/office/drawing/2014/main" id="{87C36799-3370-4381-A74A-198C13C1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6176963"/>
            <a:ext cx="373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Wenger Et al , Annals of Int Med 2017</a:t>
            </a:r>
          </a:p>
        </p:txBody>
      </p:sp>
    </p:spTree>
    <p:extLst>
      <p:ext uri="{BB962C8B-B14F-4D97-AF65-F5344CB8AC3E}">
        <p14:creationId xmlns:p14="http://schemas.microsoft.com/office/powerpoint/2010/main" val="438660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B132A6BC-34E5-4068-989B-792E0A9CC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3" y="528990"/>
            <a:ext cx="8315644" cy="50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Content Placeholder 3">
            <a:extLst>
              <a:ext uri="{FF2B5EF4-FFF2-40B4-BE49-F238E27FC236}">
                <a16:creationId xmlns:a16="http://schemas.microsoft.com/office/drawing/2014/main" id="{05DB2DBE-90FA-4736-9384-23D8E2016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09" y="2654196"/>
            <a:ext cx="4631531" cy="1978701"/>
          </a:xfrm>
          <a:solidFill>
            <a:srgbClr val="00B050">
              <a:alpha val="76862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n-AU" altLang="en-US" b="1" dirty="0"/>
              <a:t>Could we make this do work for GOOD rather than EVIL ?</a:t>
            </a:r>
          </a:p>
        </p:txBody>
      </p:sp>
    </p:spTree>
    <p:extLst>
      <p:ext uri="{BB962C8B-B14F-4D97-AF65-F5344CB8AC3E}">
        <p14:creationId xmlns:p14="http://schemas.microsoft.com/office/powerpoint/2010/main" val="2314468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22DE0-30EF-4BA3-B833-0BABC681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not just Monitoring: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B8BF1-5248-4F85-8A4B-167885305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9820"/>
            <a:ext cx="8372901" cy="5061815"/>
          </a:xfrm>
        </p:spPr>
        <p:txBody>
          <a:bodyPr/>
          <a:lstStyle/>
          <a:p>
            <a:r>
              <a:rPr lang="en-AU" b="1" dirty="0"/>
              <a:t>Dataset</a:t>
            </a:r>
          </a:p>
          <a:p>
            <a:pPr lvl="1"/>
            <a:r>
              <a:rPr lang="en-AU" b="1" dirty="0"/>
              <a:t>Large</a:t>
            </a:r>
          </a:p>
          <a:p>
            <a:pPr lvl="1"/>
            <a:r>
              <a:rPr lang="en-AU" b="1" dirty="0"/>
              <a:t>Well structured		= Major Value</a:t>
            </a:r>
          </a:p>
          <a:p>
            <a:pPr lvl="1"/>
            <a:r>
              <a:rPr lang="en-AU" b="1" dirty="0"/>
              <a:t>Accurate</a:t>
            </a:r>
          </a:p>
          <a:p>
            <a:r>
              <a:rPr lang="en-AU" dirty="0"/>
              <a:t>Confidence the data is </a:t>
            </a:r>
            <a:r>
              <a:rPr lang="en-AU" b="1" dirty="0"/>
              <a:t>True </a:t>
            </a:r>
            <a:r>
              <a:rPr lang="en-AU" dirty="0"/>
              <a:t>and </a:t>
            </a:r>
            <a:r>
              <a:rPr lang="en-AU" b="1" dirty="0"/>
              <a:t>Complete</a:t>
            </a:r>
          </a:p>
          <a:p>
            <a:r>
              <a:rPr lang="en-AU" dirty="0"/>
              <a:t>Data Quality a huge issue</a:t>
            </a:r>
          </a:p>
          <a:p>
            <a:r>
              <a:rPr lang="en-AU" dirty="0"/>
              <a:t>Use data to generate knowledge</a:t>
            </a:r>
          </a:p>
          <a:p>
            <a:r>
              <a:rPr lang="en-AU" dirty="0"/>
              <a:t>Less Data but more accurate maybe better</a:t>
            </a:r>
          </a:p>
          <a:p>
            <a:r>
              <a:rPr lang="en-AU" dirty="0"/>
              <a:t>The continually learning healthcare system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790ADAB-9BD3-4F22-AD3C-6CA5BC5A5A7B}"/>
              </a:ext>
            </a:extLst>
          </p:cNvPr>
          <p:cNvSpPr/>
          <p:nvPr/>
        </p:nvSpPr>
        <p:spPr>
          <a:xfrm>
            <a:off x="3968491" y="2186217"/>
            <a:ext cx="927847" cy="1156447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7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F537EF06-DEC7-4639-B05A-8F129B80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924800" cy="575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 Box 3">
            <a:extLst>
              <a:ext uri="{FF2B5EF4-FFF2-40B4-BE49-F238E27FC236}">
                <a16:creationId xmlns:a16="http://schemas.microsoft.com/office/drawing/2014/main" id="{579D38B2-F5E6-485E-91F3-76AA38267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0"/>
            <a:ext cx="7924800" cy="1035050"/>
          </a:xfrm>
          <a:prstGeom prst="rect">
            <a:avLst/>
          </a:prstGeom>
          <a:solidFill>
            <a:srgbClr val="00FF00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/>
            <a:r>
              <a:rPr lang="en-US" altLang="en-US" sz="3600" b="1"/>
              <a:t>Don’t forget to wash your hands !</a:t>
            </a:r>
          </a:p>
          <a:p>
            <a:endParaRPr lang="en-AU" altLang="en-US" b="1"/>
          </a:p>
        </p:txBody>
      </p:sp>
      <p:sp>
        <p:nvSpPr>
          <p:cNvPr id="78852" name="Oval 4">
            <a:extLst>
              <a:ext uri="{FF2B5EF4-FFF2-40B4-BE49-F238E27FC236}">
                <a16:creationId xmlns:a16="http://schemas.microsoft.com/office/drawing/2014/main" id="{58606E65-0FC0-4921-87C5-21DA088A5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7010400" cy="1752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59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243D5EF-A292-4B0E-A144-97A3E023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pic>
        <p:nvPicPr>
          <p:cNvPr id="166914" name="Picture 2">
            <a:extLst>
              <a:ext uri="{FF2B5EF4-FFF2-40B4-BE49-F238E27FC236}">
                <a16:creationId xmlns:a16="http://schemas.microsoft.com/office/drawing/2014/main" id="{F7AEC1A7-E1AD-46B9-9384-369BBF426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Picture 3">
            <a:extLst>
              <a:ext uri="{FF2B5EF4-FFF2-40B4-BE49-F238E27FC236}">
                <a16:creationId xmlns:a16="http://schemas.microsoft.com/office/drawing/2014/main" id="{9D01192B-52E5-4A70-8161-9A3D5E628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546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83834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>
            <a:extLst>
              <a:ext uri="{FF2B5EF4-FFF2-40B4-BE49-F238E27FC236}">
                <a16:creationId xmlns:a16="http://schemas.microsoft.com/office/drawing/2014/main" id="{9CBC34FA-4F95-4AEC-888D-41179F5595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765175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b="1"/>
              <a:t>Thank You</a:t>
            </a:r>
            <a:r>
              <a:rPr lang="en-AU" altLang="en-US"/>
              <a:t> </a:t>
            </a:r>
          </a:p>
        </p:txBody>
      </p:sp>
      <p:pic>
        <p:nvPicPr>
          <p:cNvPr id="74756" name="Picture 3" descr="checkered%20flag%20gh">
            <a:extLst>
              <a:ext uri="{FF2B5EF4-FFF2-40B4-BE49-F238E27FC236}">
                <a16:creationId xmlns:a16="http://schemas.microsoft.com/office/drawing/2014/main" id="{8A60E5FB-0618-4BAD-8F74-402A1762F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420938"/>
            <a:ext cx="169386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2" descr="Intensive Care Foundation">
            <a:extLst>
              <a:ext uri="{FF2B5EF4-FFF2-40B4-BE49-F238E27FC236}">
                <a16:creationId xmlns:a16="http://schemas.microsoft.com/office/drawing/2014/main" id="{209B815A-EBC6-4356-81F2-528F126C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44" y="3881319"/>
            <a:ext cx="338455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5100CF-8523-4075-ABE8-0E31D339F26D}"/>
              </a:ext>
            </a:extLst>
          </p:cNvPr>
          <p:cNvSpPr/>
          <p:nvPr/>
        </p:nvSpPr>
        <p:spPr>
          <a:xfrm>
            <a:off x="980281" y="5852876"/>
            <a:ext cx="6891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www.intensivecarefoundation.org.au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5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95FF2-C93F-4051-9158-CCC185EF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25660C00-282D-4242-AECA-7F0C421A2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63613"/>
          </a:xfrm>
        </p:spPr>
        <p:txBody>
          <a:bodyPr/>
          <a:lstStyle/>
          <a:p>
            <a:r>
              <a:rPr lang="en-AU" altLang="en-US"/>
              <a:t>SIRS: </a:t>
            </a:r>
            <a:r>
              <a:rPr lang="en-AU" altLang="en-US" sz="3600"/>
              <a:t>2 or more of the following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15E8CDD6-596F-4708-ADB0-F87C3C1AFF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sz="2400" dirty="0"/>
              <a:t>Temperature	</a:t>
            </a:r>
          </a:p>
          <a:p>
            <a:pPr>
              <a:lnSpc>
                <a:spcPct val="90000"/>
              </a:lnSpc>
            </a:pPr>
            <a:endParaRPr lang="en-AU" altLang="en-US" sz="2400" dirty="0"/>
          </a:p>
          <a:p>
            <a:pPr>
              <a:lnSpc>
                <a:spcPct val="90000"/>
              </a:lnSpc>
            </a:pPr>
            <a:r>
              <a:rPr lang="en-AU" altLang="en-US" sz="2400" dirty="0"/>
              <a:t>Heart Rate</a:t>
            </a:r>
          </a:p>
          <a:p>
            <a:pPr>
              <a:lnSpc>
                <a:spcPct val="90000"/>
              </a:lnSpc>
            </a:pPr>
            <a:endParaRPr lang="en-AU" altLang="en-US" sz="2400" dirty="0"/>
          </a:p>
          <a:p>
            <a:pPr>
              <a:lnSpc>
                <a:spcPct val="90000"/>
              </a:lnSpc>
            </a:pPr>
            <a:r>
              <a:rPr lang="en-AU" altLang="en-US" sz="2400" dirty="0"/>
              <a:t>Respiratory Rate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sz="2800" dirty="0"/>
              <a:t>    </a:t>
            </a:r>
            <a:r>
              <a:rPr lang="en-AU" altLang="en-US" sz="2400" dirty="0"/>
              <a:t>or PaCO</a:t>
            </a:r>
            <a:r>
              <a:rPr lang="en-AU" altLang="en-US" sz="2400" baseline="-25000" dirty="0"/>
              <a:t>2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AU" altLang="en-US" baseline="-25000" dirty="0"/>
          </a:p>
          <a:p>
            <a:pPr>
              <a:lnSpc>
                <a:spcPct val="90000"/>
              </a:lnSpc>
            </a:pPr>
            <a:r>
              <a:rPr lang="en-AU" altLang="en-US" sz="2400" dirty="0"/>
              <a:t>White Cell Count</a:t>
            </a:r>
          </a:p>
          <a:p>
            <a:pPr>
              <a:lnSpc>
                <a:spcPct val="90000"/>
              </a:lnSpc>
            </a:pPr>
            <a:endParaRPr lang="en-AU" altLang="en-US" sz="2400" dirty="0"/>
          </a:p>
          <a:p>
            <a:pPr lvl="2">
              <a:lnSpc>
                <a:spcPct val="90000"/>
              </a:lnSpc>
              <a:buFontTx/>
              <a:buNone/>
            </a:pPr>
            <a:endParaRPr lang="en-AU" altLang="en-US" baseline="-25000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sz="1800" dirty="0"/>
              <a:t>	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AU" altLang="en-US" sz="1800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sz="1800" dirty="0"/>
              <a:t>			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BA78A385-0EFD-43A1-A393-FE827E5714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371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sz="2400" dirty="0"/>
              <a:t>&gt; 38</a:t>
            </a:r>
            <a:r>
              <a:rPr lang="en-AU" altLang="en-US" sz="2400" baseline="30000" dirty="0"/>
              <a:t>o</a:t>
            </a:r>
            <a:r>
              <a:rPr lang="en-AU" altLang="en-US" sz="2400" dirty="0"/>
              <a:t> or &lt; 36</a:t>
            </a:r>
            <a:r>
              <a:rPr lang="en-AU" altLang="en-US" sz="2400" baseline="30000" dirty="0"/>
              <a:t>o</a:t>
            </a:r>
            <a:endParaRPr lang="en-AU" altLang="en-US" sz="2400" dirty="0"/>
          </a:p>
          <a:p>
            <a:pPr>
              <a:lnSpc>
                <a:spcPct val="90000"/>
              </a:lnSpc>
            </a:pPr>
            <a:endParaRPr lang="en-AU" altLang="en-US" sz="2400" dirty="0"/>
          </a:p>
          <a:p>
            <a:pPr>
              <a:lnSpc>
                <a:spcPct val="90000"/>
              </a:lnSpc>
            </a:pPr>
            <a:r>
              <a:rPr lang="en-AU" altLang="en-US" sz="2400" dirty="0"/>
              <a:t>&gt;  90 beats / min</a:t>
            </a:r>
          </a:p>
          <a:p>
            <a:pPr>
              <a:lnSpc>
                <a:spcPct val="90000"/>
              </a:lnSpc>
            </a:pPr>
            <a:endParaRPr lang="en-AU" altLang="en-US" sz="2400" dirty="0"/>
          </a:p>
          <a:p>
            <a:pPr>
              <a:lnSpc>
                <a:spcPct val="90000"/>
              </a:lnSpc>
            </a:pPr>
            <a:r>
              <a:rPr lang="en-AU" altLang="en-US" sz="2400" dirty="0"/>
              <a:t>&gt; 20 / min</a:t>
            </a:r>
          </a:p>
          <a:p>
            <a:pPr>
              <a:lnSpc>
                <a:spcPct val="90000"/>
              </a:lnSpc>
            </a:pPr>
            <a:r>
              <a:rPr lang="en-AU" altLang="en-US" sz="2400" dirty="0"/>
              <a:t>&lt;  32 mmHg</a:t>
            </a:r>
          </a:p>
          <a:p>
            <a:pPr>
              <a:lnSpc>
                <a:spcPct val="90000"/>
              </a:lnSpc>
            </a:pPr>
            <a:endParaRPr lang="en-AU" altLang="en-US" sz="2400" dirty="0"/>
          </a:p>
          <a:p>
            <a:pPr>
              <a:lnSpc>
                <a:spcPct val="90000"/>
              </a:lnSpc>
            </a:pPr>
            <a:r>
              <a:rPr lang="en-AU" altLang="en-US" sz="2400" dirty="0"/>
              <a:t>&gt; 12,000 / mm3</a:t>
            </a:r>
          </a:p>
          <a:p>
            <a:pPr>
              <a:lnSpc>
                <a:spcPct val="90000"/>
              </a:lnSpc>
            </a:pPr>
            <a:r>
              <a:rPr lang="en-AU" altLang="en-US" sz="2400" dirty="0"/>
              <a:t>&lt; 4,0000 / mm3</a:t>
            </a:r>
          </a:p>
          <a:p>
            <a:pPr>
              <a:lnSpc>
                <a:spcPct val="90000"/>
              </a:lnSpc>
            </a:pPr>
            <a:r>
              <a:rPr lang="en-AU" altLang="en-US" sz="2400" dirty="0"/>
              <a:t>&gt; 10 % bands</a:t>
            </a:r>
          </a:p>
        </p:txBody>
      </p:sp>
    </p:spTree>
    <p:extLst>
      <p:ext uri="{BB962C8B-B14F-4D97-AF65-F5344CB8AC3E}">
        <p14:creationId xmlns:p14="http://schemas.microsoft.com/office/powerpoint/2010/main" val="65234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29AF072-AA35-42D4-8BD7-4143E2B0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pic>
        <p:nvPicPr>
          <p:cNvPr id="106498" name="Picture 2" descr="~AUT0005">
            <a:extLst>
              <a:ext uri="{FF2B5EF4-FFF2-40B4-BE49-F238E27FC236}">
                <a16:creationId xmlns:a16="http://schemas.microsoft.com/office/drawing/2014/main" id="{E9078549-18FA-4691-9CD0-967C1BC5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7338"/>
            <a:ext cx="60960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3">
            <a:extLst>
              <a:ext uri="{FF2B5EF4-FFF2-40B4-BE49-F238E27FC236}">
                <a16:creationId xmlns:a16="http://schemas.microsoft.com/office/drawing/2014/main" id="{59A3EDBA-4903-42F5-A239-DAA62E4C5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Not all infection:</a:t>
            </a:r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D0E8A6D8-836E-44BC-82B4-43483D04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5876925"/>
            <a:ext cx="1628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Times New Roman" panose="02020603050405020304" pitchFamily="18" charset="0"/>
              </a:rPr>
              <a:t>Chest 20(6): 864 , 1992</a:t>
            </a:r>
          </a:p>
        </p:txBody>
      </p:sp>
    </p:spTree>
    <p:extLst>
      <p:ext uri="{BB962C8B-B14F-4D97-AF65-F5344CB8AC3E}">
        <p14:creationId xmlns:p14="http://schemas.microsoft.com/office/powerpoint/2010/main" val="329746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E18777-4AFD-4049-AB2B-494846C6F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45" y="557505"/>
            <a:ext cx="8369710" cy="1469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FF076C-1E2F-4474-BAF3-9877BEC99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481" y="2321603"/>
            <a:ext cx="6053325" cy="322379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19EBE9-C4E6-4C3A-A9D6-D8274C5D3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41" y="2113307"/>
            <a:ext cx="8058150" cy="3814070"/>
          </a:xfrm>
          <a:solidFill>
            <a:srgbClr val="89E0FF"/>
          </a:solidFill>
        </p:spPr>
        <p:txBody>
          <a:bodyPr>
            <a:normAutofit fontScale="85000" lnSpcReduction="10000"/>
          </a:bodyPr>
          <a:lstStyle/>
          <a:p>
            <a:r>
              <a:rPr lang="en-AU" dirty="0"/>
              <a:t>Life threatening organ dysfunction caused by a dysregulated host response to infection</a:t>
            </a:r>
          </a:p>
          <a:p>
            <a:r>
              <a:rPr lang="en-AU" dirty="0"/>
              <a:t>For clinical use = </a:t>
            </a:r>
            <a:r>
              <a:rPr lang="en-AU" dirty="0">
                <a:sym typeface="Symbol" panose="05050102010706020507" pitchFamily="18" charset="2"/>
              </a:rPr>
              <a:t> of </a:t>
            </a:r>
            <a:r>
              <a:rPr lang="en-AU" dirty="0"/>
              <a:t>SOFA score of 2 points or more</a:t>
            </a:r>
          </a:p>
          <a:p>
            <a:r>
              <a:rPr lang="en-AU" dirty="0"/>
              <a:t>This is associated with &gt; 10% hospital mortality</a:t>
            </a:r>
          </a:p>
          <a:p>
            <a:endParaRPr lang="en-AU" dirty="0"/>
          </a:p>
          <a:p>
            <a:r>
              <a:rPr lang="en-AU" b="1" dirty="0"/>
              <a:t>Septic Shock </a:t>
            </a:r>
          </a:p>
          <a:p>
            <a:pPr lvl="1"/>
            <a:r>
              <a:rPr lang="en-AU" sz="3000" dirty="0"/>
              <a:t>Low BP  = needs vasopressors for mean &gt; 65mmhg</a:t>
            </a:r>
          </a:p>
          <a:p>
            <a:pPr lvl="1"/>
            <a:r>
              <a:rPr lang="en-AU" sz="3000" dirty="0"/>
              <a:t>Lactate &gt; 2 </a:t>
            </a:r>
            <a:r>
              <a:rPr lang="en-AU" sz="3000" dirty="0" err="1"/>
              <a:t>mmol</a:t>
            </a:r>
            <a:r>
              <a:rPr lang="en-AU" sz="3000" dirty="0"/>
              <a:t>/L in the absence of hypovolaemia</a:t>
            </a:r>
          </a:p>
          <a:p>
            <a:pPr lvl="1"/>
            <a:r>
              <a:rPr lang="en-AU" sz="3000" dirty="0"/>
              <a:t>Hospital mortality &gt; 40 %  </a:t>
            </a:r>
          </a:p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C1BAE5-F391-4EDA-8375-1FF5872A4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1B33A45-947C-4AE8-B49E-1F158269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16" y="6445567"/>
            <a:ext cx="444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F8AB-EFF8-4EF9-9BF1-AF48CEF3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1264"/>
            <a:ext cx="9144000" cy="54864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11D5CEA-5443-48A1-B0F3-A33844E6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3" y="2529349"/>
            <a:ext cx="7343946" cy="22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A8F77F-F9AF-4176-ABEB-FE8351C1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8940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AU" b="1" dirty="0"/>
              <a:t>Not sure what happening: </a:t>
            </a:r>
            <a:br>
              <a:rPr lang="en-AU" b="1" dirty="0"/>
            </a:br>
            <a:r>
              <a:rPr lang="en-AU" b="1" dirty="0"/>
              <a:t>Could it be Sepsis ?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BC31CA7-30A9-4348-8EB8-8947772A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47471"/>
            <a:ext cx="444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68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747371-8593-4091-8797-BFDB9FE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pic>
        <p:nvPicPr>
          <p:cNvPr id="275458" name="Picture 2">
            <a:extLst>
              <a:ext uri="{FF2B5EF4-FFF2-40B4-BE49-F238E27FC236}">
                <a16:creationId xmlns:a16="http://schemas.microsoft.com/office/drawing/2014/main" id="{A0BCF379-AF55-4071-AACC-947BFB5A67C1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413" y="260350"/>
            <a:ext cx="8764587" cy="1844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5459" name="Picture 3">
            <a:extLst>
              <a:ext uri="{FF2B5EF4-FFF2-40B4-BE49-F238E27FC236}">
                <a16:creationId xmlns:a16="http://schemas.microsoft.com/office/drawing/2014/main" id="{EE4FBA86-E6F8-4938-9314-A610E2BE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5751513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460" name="Picture 4">
            <a:extLst>
              <a:ext uri="{FF2B5EF4-FFF2-40B4-BE49-F238E27FC236}">
                <a16:creationId xmlns:a16="http://schemas.microsoft.com/office/drawing/2014/main" id="{3701034B-732A-4D44-9058-554AA938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7596187" cy="1520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275461" name="Rectangle 5">
            <a:extLst>
              <a:ext uri="{FF2B5EF4-FFF2-40B4-BE49-F238E27FC236}">
                <a16:creationId xmlns:a16="http://schemas.microsoft.com/office/drawing/2014/main" id="{F0684D0C-B23E-4708-AFB5-678CCD9A7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" y="2636838"/>
            <a:ext cx="7886700" cy="1439862"/>
          </a:xfrm>
          <a:prstGeom prst="rect">
            <a:avLst/>
          </a:prstGeom>
          <a:solidFill>
            <a:srgbClr val="00B0F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BB737-DF5A-4961-9EED-BF4191820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89676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K test 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1729</TotalTime>
  <Words>619</Words>
  <Application>Microsoft Office PowerPoint</Application>
  <PresentationFormat>On-screen Show (4:3)</PresentationFormat>
  <Paragraphs>167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Gulim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PK test </vt:lpstr>
      <vt:lpstr>1_Office Theme</vt:lpstr>
      <vt:lpstr>Bitmap Image</vt:lpstr>
      <vt:lpstr>Microsoft Graph 97 Chart</vt:lpstr>
      <vt:lpstr>Infections in Surgical Patients: Intensive Care Unit </vt:lpstr>
      <vt:lpstr>Declaration:</vt:lpstr>
      <vt:lpstr>Community Acquired infection</vt:lpstr>
      <vt:lpstr>PowerPoint Presentation</vt:lpstr>
      <vt:lpstr>SIRS: 2 or more of the following</vt:lpstr>
      <vt:lpstr>Not all infection:</vt:lpstr>
      <vt:lpstr>PowerPoint Presentation</vt:lpstr>
      <vt:lpstr>Not sure what happening:  Could it be Sepsis ?</vt:lpstr>
      <vt:lpstr>PowerPoint Presentation</vt:lpstr>
      <vt:lpstr>Treating sepsis:</vt:lpstr>
      <vt:lpstr>Things that don’t work </vt:lpstr>
      <vt:lpstr>We are doing OK ? </vt:lpstr>
      <vt:lpstr>What is making the difference ? </vt:lpstr>
      <vt:lpstr>Why would that matter ? </vt:lpstr>
      <vt:lpstr>Apart from the definition ? </vt:lpstr>
      <vt:lpstr>Sepsis: What’s new in the  ICU ?</vt:lpstr>
      <vt:lpstr>High Flow Nasal Oxygen: </vt:lpstr>
      <vt:lpstr>PowerPoint Presentation</vt:lpstr>
      <vt:lpstr>Sepsis Resuscitation</vt:lpstr>
      <vt:lpstr>Time to Antibiotics is Key </vt:lpstr>
      <vt:lpstr>Adequacy of initial antibiotic  therapy</vt:lpstr>
      <vt:lpstr>PowerPoint Presentation</vt:lpstr>
      <vt:lpstr>“Bundles” of Care</vt:lpstr>
      <vt:lpstr>PowerPoint Presentation</vt:lpstr>
      <vt:lpstr>Several Trials now suggest care about fluid balance could improve patient outcome</vt:lpstr>
      <vt:lpstr>PowerPoint Presentation</vt:lpstr>
      <vt:lpstr>PowerPoint Presentation</vt:lpstr>
      <vt:lpstr>PowerPoint Presentation</vt:lpstr>
      <vt:lpstr>PowerPoint Presentation</vt:lpstr>
      <vt:lpstr>Frailty </vt:lpstr>
      <vt:lpstr>Education and Research are Vital </vt:lpstr>
      <vt:lpstr>Are large pragmatic trials the answer?</vt:lpstr>
      <vt:lpstr> A risk with pragmatic RCT’s</vt:lpstr>
      <vt:lpstr>New Research Tools ?</vt:lpstr>
      <vt:lpstr>PowerPoint Presentation</vt:lpstr>
      <vt:lpstr>PowerPoint Presentation</vt:lpstr>
      <vt:lpstr>PowerPoint Presentation</vt:lpstr>
      <vt:lpstr>Learning not just Monitoring: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Kruger</dc:creator>
  <cp:lastModifiedBy>Peter Kruger</cp:lastModifiedBy>
  <cp:revision>64</cp:revision>
  <dcterms:created xsi:type="dcterms:W3CDTF">2018-10-24T22:29:38Z</dcterms:created>
  <dcterms:modified xsi:type="dcterms:W3CDTF">2018-11-02T02:54:04Z</dcterms:modified>
</cp:coreProperties>
</file>