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23"/>
  </p:notesMasterIdLst>
  <p:sldIdLst>
    <p:sldId id="256" r:id="rId6"/>
    <p:sldId id="257" r:id="rId7"/>
    <p:sldId id="263" r:id="rId8"/>
    <p:sldId id="267" r:id="rId9"/>
    <p:sldId id="279" r:id="rId10"/>
    <p:sldId id="269" r:id="rId11"/>
    <p:sldId id="275" r:id="rId12"/>
    <p:sldId id="272" r:id="rId13"/>
    <p:sldId id="265" r:id="rId14"/>
    <p:sldId id="277" r:id="rId15"/>
    <p:sldId id="264" r:id="rId16"/>
    <p:sldId id="262" r:id="rId17"/>
    <p:sldId id="282" r:id="rId18"/>
    <p:sldId id="283" r:id="rId19"/>
    <p:sldId id="285" r:id="rId20"/>
    <p:sldId id="287" r:id="rId21"/>
    <p:sldId id="288" r:id="rId2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elena Kopunic" initials="HK" lastIdx="2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81" autoAdjust="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5" d="100"/>
          <a:sy n="105" d="100"/>
        </p:scale>
        <p:origin x="-3438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ro-qld01\QASMData\ANALYSIS\2018%20Infections%20Seminar%20Data\Infections%20seminar%20outpu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ro-qld01\QASMData\ANALYSIS\2018%20Infections%20Seminar%20Data\Infections%20seminar%20output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AU" sz="3000" kern="120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AU" sz="2000" kern="1200" dirty="0" smtClean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Percentages </a:t>
            </a:r>
            <a:r>
              <a:rPr lang="en-AU" sz="2000" kern="1200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of surgical patients who died with </a:t>
            </a:r>
            <a:r>
              <a:rPr lang="en-AU" sz="2000" kern="1200" dirty="0" smtClean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clinically </a:t>
            </a:r>
            <a:r>
              <a:rPr lang="en-AU" sz="2000" kern="1200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significant </a:t>
            </a:r>
            <a:r>
              <a:rPr lang="en-AU" sz="2000" kern="1200" dirty="0" smtClean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infections </a:t>
            </a:r>
            <a:r>
              <a:rPr lang="en-AU" sz="2000" kern="1200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by year (</a:t>
            </a:r>
            <a:r>
              <a:rPr lang="en-AU" sz="2000" kern="1200" dirty="0" smtClean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n=6,772) </a:t>
            </a:r>
            <a:endParaRPr lang="en-AU" sz="2000" kern="1200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14251768033946249"/>
          <c:y val="1.07816711590296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010317406118995"/>
          <c:y val="0.19367559587396271"/>
          <c:w val="0.88209809001854023"/>
          <c:h val="0.6494347850238861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C00000"/>
            </a:solidFill>
          </c:spPr>
          <c:invertIfNegative val="0"/>
          <c:dLbls>
            <c:numFmt formatCode="0%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Sheet1!$C$18:$I$18</c:f>
              <c:strCache>
                <c:ptCount val="7"/>
                <c:pt idx="0">
                  <c:v>2011/2012</c:v>
                </c:pt>
                <c:pt idx="1">
                  <c:v>2012/2013</c:v>
                </c:pt>
                <c:pt idx="2">
                  <c:v>2013/2014</c:v>
                </c:pt>
                <c:pt idx="3">
                  <c:v>2014/2015</c:v>
                </c:pt>
                <c:pt idx="4">
                  <c:v>2015/2016</c:v>
                </c:pt>
                <c:pt idx="5">
                  <c:v>2016/2017</c:v>
                </c:pt>
                <c:pt idx="6">
                  <c:v>2017/2018</c:v>
                </c:pt>
              </c:strCache>
            </c:strRef>
          </c:cat>
          <c:val>
            <c:numRef>
              <c:f>Sheet1!$C$21:$I$21</c:f>
              <c:numCache>
                <c:formatCode>0.0%</c:formatCode>
                <c:ptCount val="7"/>
                <c:pt idx="0">
                  <c:v>0.33146067415730335</c:v>
                </c:pt>
                <c:pt idx="1">
                  <c:v>0.3515815085158151</c:v>
                </c:pt>
                <c:pt idx="2">
                  <c:v>0.34690101757631825</c:v>
                </c:pt>
                <c:pt idx="3">
                  <c:v>0.35022624434389138</c:v>
                </c:pt>
                <c:pt idx="4">
                  <c:v>0.35149863760217986</c:v>
                </c:pt>
                <c:pt idx="5">
                  <c:v>0.33239171374764598</c:v>
                </c:pt>
                <c:pt idx="6">
                  <c:v>0.3543307086614173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8694528"/>
        <c:axId val="148696448"/>
      </c:barChart>
      <c:catAx>
        <c:axId val="1486945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AU"/>
                  <a:t>Year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148696448"/>
        <c:crosses val="autoZero"/>
        <c:auto val="1"/>
        <c:lblAlgn val="ctr"/>
        <c:lblOffset val="100"/>
        <c:noMultiLvlLbl val="0"/>
      </c:catAx>
      <c:valAx>
        <c:axId val="148696448"/>
        <c:scaling>
          <c:orientation val="minMax"/>
          <c:max val="0.5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AU"/>
                  <a:t>Percentage </a:t>
                </a:r>
              </a:p>
            </c:rich>
          </c:tx>
          <c:layout/>
          <c:overlay val="0"/>
        </c:title>
        <c:numFmt formatCode="0.0%" sourceLinked="1"/>
        <c:majorTickMark val="out"/>
        <c:minorTickMark val="none"/>
        <c:tickLblPos val="nextTo"/>
        <c:crossAx val="14869452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 rtl="0">
              <a:defRPr lang="en-AU" sz="2000" b="1" i="0" u="none" strike="noStrike" kern="1200" baseline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AU" sz="2000" b="1" i="0" u="none" strike="noStrike" kern="1200" baseline="0" dirty="0" smtClean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Percentages </a:t>
            </a:r>
            <a:r>
              <a:rPr lang="en-AU" sz="2000" b="1" i="0" u="none" strike="noStrike" kern="1200" baseline="0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of surgical patients who died with </a:t>
            </a:r>
            <a:r>
              <a:rPr lang="en-AU" sz="2000" b="1" i="0" u="none" strike="noStrike" kern="1200" baseline="0" dirty="0" smtClean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clinically </a:t>
            </a:r>
            <a:r>
              <a:rPr lang="en-AU" sz="2000" b="1" i="0" u="none" strike="noStrike" kern="1200" baseline="0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significant </a:t>
            </a:r>
            <a:r>
              <a:rPr lang="en-AU" sz="2000" b="1" i="0" u="none" strike="noStrike" kern="1200" baseline="0" dirty="0" smtClean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infections </a:t>
            </a:r>
            <a:r>
              <a:rPr lang="en-AU" sz="2000" b="1" i="0" u="none" strike="noStrike" kern="1200" baseline="0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by surgical specialty (</a:t>
            </a:r>
            <a:r>
              <a:rPr lang="en-AU" sz="2000" b="1" i="0" u="none" strike="noStrike" kern="1200" baseline="0" dirty="0" smtClean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n=2,342</a:t>
            </a:r>
            <a:r>
              <a:rPr lang="en-AU" sz="2000" b="1" i="0" u="none" strike="noStrike" kern="1200" baseline="0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'Specialites and Infections'!$D$4</c:f>
              <c:strCache>
                <c:ptCount val="1"/>
                <c:pt idx="0">
                  <c:v>Infection</c:v>
                </c:pt>
              </c:strCache>
            </c:strRef>
          </c:tx>
          <c:spPr>
            <a:solidFill>
              <a:srgbClr val="A50021"/>
            </a:solidFill>
          </c:spPr>
          <c:invertIfNegative val="0"/>
          <c:dLbls>
            <c:numFmt formatCode="0%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'Specialites and Infections'!$B$5:$B$16</c:f>
              <c:strCache>
                <c:ptCount val="12"/>
                <c:pt idx="0">
                  <c:v>General Surgery</c:v>
                </c:pt>
                <c:pt idx="1">
                  <c:v>Vascular Surgery</c:v>
                </c:pt>
                <c:pt idx="2">
                  <c:v>Urology</c:v>
                </c:pt>
                <c:pt idx="3">
                  <c:v>Neurosurgery</c:v>
                </c:pt>
                <c:pt idx="4">
                  <c:v>Orthopaedic Surgery</c:v>
                </c:pt>
                <c:pt idx="5">
                  <c:v>Otolaryngology Head and Neck</c:v>
                </c:pt>
                <c:pt idx="6">
                  <c:v>Ophthalmology</c:v>
                </c:pt>
                <c:pt idx="7">
                  <c:v>Paediatric Surgery</c:v>
                </c:pt>
                <c:pt idx="8">
                  <c:v>Obstetric &amp; Gynaecology</c:v>
                </c:pt>
                <c:pt idx="9">
                  <c:v>Plastic Surgery</c:v>
                </c:pt>
                <c:pt idx="10">
                  <c:v>Oral/Maxillofacial</c:v>
                </c:pt>
                <c:pt idx="11">
                  <c:v>Cardiothoracic Surgery</c:v>
                </c:pt>
              </c:strCache>
            </c:strRef>
          </c:cat>
          <c:val>
            <c:numRef>
              <c:f>'Specialites and Infections'!$D$5:$D$16</c:f>
              <c:numCache>
                <c:formatCode>0.0%</c:formatCode>
                <c:ptCount val="12"/>
                <c:pt idx="0">
                  <c:v>0.42321644498186217</c:v>
                </c:pt>
                <c:pt idx="1">
                  <c:v>0.25212947189097101</c:v>
                </c:pt>
                <c:pt idx="2">
                  <c:v>0.34854771784232363</c:v>
                </c:pt>
                <c:pt idx="3">
                  <c:v>0.16868592730661697</c:v>
                </c:pt>
                <c:pt idx="4">
                  <c:v>0.39082687338501293</c:v>
                </c:pt>
                <c:pt idx="5">
                  <c:v>0.43181818181818182</c:v>
                </c:pt>
                <c:pt idx="6">
                  <c:v>0.375</c:v>
                </c:pt>
                <c:pt idx="7">
                  <c:v>0.43333333333333335</c:v>
                </c:pt>
                <c:pt idx="8">
                  <c:v>0.21621621621621623</c:v>
                </c:pt>
                <c:pt idx="9">
                  <c:v>0.49152542372881358</c:v>
                </c:pt>
                <c:pt idx="10">
                  <c:v>0.5</c:v>
                </c:pt>
                <c:pt idx="11">
                  <c:v>0.28888888888888886</c:v>
                </c:pt>
              </c:numCache>
            </c:numRef>
          </c:val>
        </c:ser>
        <c:ser>
          <c:idx val="1"/>
          <c:order val="1"/>
          <c:tx>
            <c:strRef>
              <c:f>'Specialites and Infections'!$F$4</c:f>
              <c:strCache>
                <c:ptCount val="1"/>
                <c:pt idx="0">
                  <c:v>No Infection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'Specialites and Infections'!$B$5:$B$16</c:f>
              <c:strCache>
                <c:ptCount val="12"/>
                <c:pt idx="0">
                  <c:v>General Surgery</c:v>
                </c:pt>
                <c:pt idx="1">
                  <c:v>Vascular Surgery</c:v>
                </c:pt>
                <c:pt idx="2">
                  <c:v>Urology</c:v>
                </c:pt>
                <c:pt idx="3">
                  <c:v>Neurosurgery</c:v>
                </c:pt>
                <c:pt idx="4">
                  <c:v>Orthopaedic Surgery</c:v>
                </c:pt>
                <c:pt idx="5">
                  <c:v>Otolaryngology Head and Neck</c:v>
                </c:pt>
                <c:pt idx="6">
                  <c:v>Ophthalmology</c:v>
                </c:pt>
                <c:pt idx="7">
                  <c:v>Paediatric Surgery</c:v>
                </c:pt>
                <c:pt idx="8">
                  <c:v>Obstetric &amp; Gynaecology</c:v>
                </c:pt>
                <c:pt idx="9">
                  <c:v>Plastic Surgery</c:v>
                </c:pt>
                <c:pt idx="10">
                  <c:v>Oral/Maxillofacial</c:v>
                </c:pt>
                <c:pt idx="11">
                  <c:v>Cardiothoracic Surgery</c:v>
                </c:pt>
              </c:strCache>
            </c:strRef>
          </c:cat>
          <c:val>
            <c:numRef>
              <c:f>'Specialites and Infections'!$F$5:$F$16</c:f>
              <c:numCache>
                <c:formatCode>0.0%</c:formatCode>
                <c:ptCount val="12"/>
                <c:pt idx="0">
                  <c:v>0.57799274486094321</c:v>
                </c:pt>
                <c:pt idx="1">
                  <c:v>0.74787052810902899</c:v>
                </c:pt>
                <c:pt idx="2">
                  <c:v>0.65145228215767637</c:v>
                </c:pt>
                <c:pt idx="3">
                  <c:v>0.83131407269338309</c:v>
                </c:pt>
                <c:pt idx="4">
                  <c:v>0.60917312661498713</c:v>
                </c:pt>
                <c:pt idx="5">
                  <c:v>0.56818181818181823</c:v>
                </c:pt>
                <c:pt idx="6">
                  <c:v>0.625</c:v>
                </c:pt>
                <c:pt idx="7">
                  <c:v>0.56666666666666665</c:v>
                </c:pt>
                <c:pt idx="8">
                  <c:v>0.78378378378378377</c:v>
                </c:pt>
                <c:pt idx="9">
                  <c:v>0.50847457627118642</c:v>
                </c:pt>
                <c:pt idx="10">
                  <c:v>0.5</c:v>
                </c:pt>
                <c:pt idx="11">
                  <c:v>0.71111111111111114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4564480"/>
        <c:axId val="154566016"/>
      </c:barChart>
      <c:catAx>
        <c:axId val="154564480"/>
        <c:scaling>
          <c:orientation val="minMax"/>
        </c:scaling>
        <c:delete val="0"/>
        <c:axPos val="b"/>
        <c:majorTickMark val="out"/>
        <c:minorTickMark val="none"/>
        <c:tickLblPos val="nextTo"/>
        <c:crossAx val="154566016"/>
        <c:crosses val="autoZero"/>
        <c:auto val="1"/>
        <c:lblAlgn val="ctr"/>
        <c:lblOffset val="100"/>
        <c:noMultiLvlLbl val="0"/>
      </c:catAx>
      <c:valAx>
        <c:axId val="154566016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crossAx val="1545644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 rtl="0">
              <a:defRPr lang="en-AU" sz="2000" b="1" i="0" u="none" strike="noStrike" kern="1200" baseline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AU" sz="2000" b="1" i="0" u="none" strike="noStrike" kern="1200" baseline="0" dirty="0" smtClean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Percentages </a:t>
            </a:r>
            <a:r>
              <a:rPr lang="en-AU" sz="2000" b="1" i="0" u="none" strike="noStrike" kern="1200" baseline="0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of surgical patients who died with </a:t>
            </a:r>
            <a:r>
              <a:rPr lang="en-AU" sz="2000" b="1" i="0" u="none" strike="noStrike" kern="1200" baseline="0" dirty="0" smtClean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clinically </a:t>
            </a:r>
            <a:r>
              <a:rPr lang="en-AU" sz="2000" b="1" i="0" u="none" strike="noStrike" kern="1200" baseline="0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significant </a:t>
            </a:r>
            <a:r>
              <a:rPr lang="en-AU" sz="2000" b="1" i="0" u="none" strike="noStrike" kern="1200" baseline="0" dirty="0" smtClean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infections (acquired either pre-hospital or in-hospital) </a:t>
            </a:r>
            <a:r>
              <a:rPr lang="en-AU" sz="2000" b="1" i="0" u="none" strike="noStrike" kern="1200" baseline="0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by year (</a:t>
            </a:r>
            <a:r>
              <a:rPr lang="en-AU" sz="2000" b="1" i="0" u="none" strike="noStrike" kern="1200" baseline="0" dirty="0" smtClean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n=2,342</a:t>
            </a:r>
            <a:r>
              <a:rPr lang="en-AU" sz="2000" b="1" i="0" u="none" strike="noStrike" kern="1200" baseline="0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2833011032069354E-2"/>
          <c:y val="0.39827573636628755"/>
          <c:w val="0.78626563364871938"/>
          <c:h val="0.485744386118401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Sheet1!$B$21</c:f>
              <c:strCache>
                <c:ptCount val="1"/>
                <c:pt idx="0">
                  <c:v>Infection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numFmt formatCode="0%" sourceLinked="0"/>
            <c:txPr>
              <a:bodyPr/>
              <a:lstStyle/>
              <a:p>
                <a:pPr>
                  <a:defRPr sz="8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Sheet1!$C$18:$I$18</c:f>
              <c:strCache>
                <c:ptCount val="7"/>
                <c:pt idx="0">
                  <c:v>2011/2012</c:v>
                </c:pt>
                <c:pt idx="1">
                  <c:v>2012/2013</c:v>
                </c:pt>
                <c:pt idx="2">
                  <c:v>2013/2014</c:v>
                </c:pt>
                <c:pt idx="3">
                  <c:v>2014/2015</c:v>
                </c:pt>
                <c:pt idx="4">
                  <c:v>2015/2016</c:v>
                </c:pt>
                <c:pt idx="5">
                  <c:v>2016/2017</c:v>
                </c:pt>
                <c:pt idx="6">
                  <c:v>2017/2018</c:v>
                </c:pt>
              </c:strCache>
            </c:strRef>
          </c:cat>
          <c:val>
            <c:numRef>
              <c:f>Sheet1!$C$21:$I$21</c:f>
              <c:numCache>
                <c:formatCode>0.0%</c:formatCode>
                <c:ptCount val="7"/>
                <c:pt idx="0">
                  <c:v>0.33146067415730335</c:v>
                </c:pt>
                <c:pt idx="1">
                  <c:v>0.3515815085158151</c:v>
                </c:pt>
                <c:pt idx="2">
                  <c:v>0.34690101757631825</c:v>
                </c:pt>
                <c:pt idx="3">
                  <c:v>0.35022624434389138</c:v>
                </c:pt>
                <c:pt idx="4">
                  <c:v>0.35149863760217986</c:v>
                </c:pt>
                <c:pt idx="5">
                  <c:v>0.33239171374764598</c:v>
                </c:pt>
                <c:pt idx="6">
                  <c:v>0.3543307086614173</c:v>
                </c:pt>
              </c:numCache>
            </c:numRef>
          </c:val>
        </c:ser>
        <c:ser>
          <c:idx val="1"/>
          <c:order val="1"/>
          <c:tx>
            <c:strRef>
              <c:f>Sheet1!$B$22</c:f>
              <c:strCache>
                <c:ptCount val="1"/>
                <c:pt idx="0">
                  <c:v>No infection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Sheet1!$C$18:$I$18</c:f>
              <c:strCache>
                <c:ptCount val="7"/>
                <c:pt idx="0">
                  <c:v>2011/2012</c:v>
                </c:pt>
                <c:pt idx="1">
                  <c:v>2012/2013</c:v>
                </c:pt>
                <c:pt idx="2">
                  <c:v>2013/2014</c:v>
                </c:pt>
                <c:pt idx="3">
                  <c:v>2014/2015</c:v>
                </c:pt>
                <c:pt idx="4">
                  <c:v>2015/2016</c:v>
                </c:pt>
                <c:pt idx="5">
                  <c:v>2016/2017</c:v>
                </c:pt>
                <c:pt idx="6">
                  <c:v>2017/2018</c:v>
                </c:pt>
              </c:strCache>
            </c:strRef>
          </c:cat>
          <c:val>
            <c:numRef>
              <c:f>Sheet1!$C$22:$I$22</c:f>
              <c:numCache>
                <c:formatCode>0.0%</c:formatCode>
                <c:ptCount val="7"/>
                <c:pt idx="0">
                  <c:v>0.6685393258426966</c:v>
                </c:pt>
                <c:pt idx="1">
                  <c:v>0.64841849148418496</c:v>
                </c:pt>
                <c:pt idx="2">
                  <c:v>0.65309898242368181</c:v>
                </c:pt>
                <c:pt idx="3">
                  <c:v>0.64977375565610862</c:v>
                </c:pt>
                <c:pt idx="4">
                  <c:v>0.64850136239782019</c:v>
                </c:pt>
                <c:pt idx="5">
                  <c:v>0.66760828625235402</c:v>
                </c:pt>
                <c:pt idx="6">
                  <c:v>0.64566929133858264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9330560"/>
        <c:axId val="149336832"/>
      </c:barChart>
      <c:catAx>
        <c:axId val="1493305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200">
                    <a:latin typeface="Arial" panose="020B0604020202020204" pitchFamily="34" charset="0"/>
                    <a:cs typeface="Arial" panose="020B0604020202020204" pitchFamily="34" charset="0"/>
                  </a:rPr>
                  <a:t>Year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149336832"/>
        <c:crosses val="autoZero"/>
        <c:auto val="1"/>
        <c:lblAlgn val="ctr"/>
        <c:lblOffset val="100"/>
        <c:noMultiLvlLbl val="0"/>
      </c:catAx>
      <c:valAx>
        <c:axId val="14933683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2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200">
                    <a:latin typeface="Arial" panose="020B0604020202020204" pitchFamily="34" charset="0"/>
                    <a:cs typeface="Arial" panose="020B0604020202020204" pitchFamily="34" charset="0"/>
                  </a:rPr>
                  <a:t>Percentage</a:t>
                </a:r>
              </a:p>
            </c:rich>
          </c:tx>
          <c:layout/>
          <c:overlay val="0"/>
        </c:title>
        <c:numFmt formatCode="0.0%" sourceLinked="1"/>
        <c:majorTickMark val="out"/>
        <c:minorTickMark val="none"/>
        <c:tickLblPos val="nextTo"/>
        <c:crossAx val="149330560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7802646544181977"/>
          <c:y val="0.23820212405625057"/>
          <c:w val="0.14103166074754281"/>
          <c:h val="0.192688716191449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 rtl="0">
              <a:defRPr lang="en-AU" sz="3000" b="1" i="0" u="none" strike="noStrike" kern="1200" baseline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AU" sz="2000" b="1" i="0" u="none" strike="noStrike" kern="1200" baseline="0" dirty="0" smtClean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Proportion </a:t>
            </a:r>
            <a:r>
              <a:rPr lang="en-AU" sz="2000" b="1" i="0" u="none" strike="noStrike" kern="1200" baseline="0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of surgical patient </a:t>
            </a:r>
            <a:r>
              <a:rPr lang="en-AU" sz="2000" b="1" i="0" u="none" strike="noStrike" kern="1200" baseline="0" dirty="0" smtClean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with infections who had acquired them during </a:t>
            </a:r>
            <a:r>
              <a:rPr lang="en-AU" sz="2000" b="1" i="0" u="none" strike="noStrike" kern="1200" baseline="0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hospital admission </a:t>
            </a:r>
            <a:endParaRPr lang="en-AU" sz="2000" b="1" i="0" u="none" strike="noStrike" kern="1200" baseline="0" dirty="0" smtClean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algn="ctr" rtl="0">
              <a:defRPr lang="en-AU" sz="3000" b="1" i="0" u="none" strike="noStrike" kern="1200" baseline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AU" sz="2000" b="1" i="0" u="none" strike="noStrike" kern="1200" baseline="0" dirty="0" smtClean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(57%)</a:t>
            </a:r>
            <a:endParaRPr lang="en-AU" sz="2000" b="1" i="0" u="none" strike="noStrike" kern="1200" baseline="0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14893129678234665"/>
          <c:y val="8.4180979826834635E-3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</c:spPr>
          <c:invertIfNegative val="0"/>
          <c:dLbls>
            <c:numFmt formatCode="0%" sourceLinked="0"/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Sheet1!$D$33:$J$33</c:f>
              <c:strCache>
                <c:ptCount val="7"/>
                <c:pt idx="0">
                  <c:v>2011/2012</c:v>
                </c:pt>
                <c:pt idx="1">
                  <c:v>2012/2013</c:v>
                </c:pt>
                <c:pt idx="2">
                  <c:v>2013/2014</c:v>
                </c:pt>
                <c:pt idx="3">
                  <c:v>2014/2015</c:v>
                </c:pt>
                <c:pt idx="4">
                  <c:v>2015/2016</c:v>
                </c:pt>
                <c:pt idx="5">
                  <c:v>2016/2017</c:v>
                </c:pt>
                <c:pt idx="6">
                  <c:v>2017/2018</c:v>
                </c:pt>
              </c:strCache>
            </c:strRef>
          </c:cat>
          <c:val>
            <c:numRef>
              <c:f>Sheet1!$D$36:$J$36</c:f>
              <c:numCache>
                <c:formatCode>0.0%</c:formatCode>
                <c:ptCount val="7"/>
                <c:pt idx="0">
                  <c:v>0.5044642857142857</c:v>
                </c:pt>
                <c:pt idx="1">
                  <c:v>0.54578754578754574</c:v>
                </c:pt>
                <c:pt idx="2">
                  <c:v>0.57381615598885793</c:v>
                </c:pt>
                <c:pt idx="3">
                  <c:v>0.60490463215258861</c:v>
                </c:pt>
                <c:pt idx="4">
                  <c:v>0.61477572559366755</c:v>
                </c:pt>
                <c:pt idx="5">
                  <c:v>0.58017492711370267</c:v>
                </c:pt>
                <c:pt idx="6">
                  <c:v>0.51290322580645165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9376000"/>
        <c:axId val="149382272"/>
      </c:barChart>
      <c:catAx>
        <c:axId val="1493760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</a:t>
                </a:r>
              </a:p>
            </c:rich>
          </c:tx>
          <c:overlay val="0"/>
        </c:title>
        <c:majorTickMark val="out"/>
        <c:minorTickMark val="none"/>
        <c:tickLblPos val="nextTo"/>
        <c:crossAx val="149382272"/>
        <c:crosses val="autoZero"/>
        <c:auto val="1"/>
        <c:lblAlgn val="ctr"/>
        <c:lblOffset val="100"/>
        <c:noMultiLvlLbl val="0"/>
      </c:catAx>
      <c:valAx>
        <c:axId val="14938227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Percentage</a:t>
                </a:r>
              </a:p>
            </c:rich>
          </c:tx>
          <c:overlay val="0"/>
        </c:title>
        <c:numFmt formatCode="0.0%" sourceLinked="1"/>
        <c:majorTickMark val="out"/>
        <c:minorTickMark val="none"/>
        <c:tickLblPos val="nextTo"/>
        <c:crossAx val="1493760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8-10-30T11:58:45.472" idx="21">
    <p:pos x="5159" y="1434"/>
    <p:text>This slide is fine however if you are trying to cut them down this could just be said and included on a prevous slide that over the audit period infections remained steady at around 33-35%?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8-10-30T12:08:38.312" idx="20">
    <p:pos x="5336" y="447"/>
    <p:text>Acknowledgments?</p:tex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E02861-B36F-46BD-9197-715065A9BD7E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DBCAE41D-971F-47AB-B2DF-61746987E500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AU" sz="16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Type</a:t>
          </a:r>
          <a:r>
            <a:rPr lang="en-AU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of Infection (n=1,271) </a:t>
          </a:r>
          <a:r>
            <a:rPr lang="en-AU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Data missing = 10</a:t>
          </a:r>
        </a:p>
        <a:p>
          <a:r>
            <a:rPr lang="en-AU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Pneumonia (n=717</a:t>
          </a:r>
          <a:r>
            <a:rPr lang="en-AU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; (</a:t>
          </a:r>
          <a:r>
            <a:rPr lang="en-AU" sz="2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56%</a:t>
          </a:r>
          <a:r>
            <a:rPr lang="en-AU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)</a:t>
          </a:r>
        </a:p>
        <a:p>
          <a:r>
            <a:rPr lang="en-AU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Septicaemia (n=245; 19%)</a:t>
          </a:r>
        </a:p>
        <a:p>
          <a:r>
            <a:rPr lang="en-AU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Intra-abdominal sepsis (n=183; 14%)</a:t>
          </a:r>
        </a:p>
        <a:p>
          <a:r>
            <a:rPr lang="en-AU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Other (n=126; 10%)</a:t>
          </a:r>
          <a:endParaRPr lang="en-AU" sz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4A6A59E-7EF8-4570-90A6-66861DCCC4B2}" type="parTrans" cxnId="{27DDBAB8-6FF8-41AC-B06E-4FF57F3848F9}">
      <dgm:prSet/>
      <dgm:spPr/>
      <dgm:t>
        <a:bodyPr/>
        <a:lstStyle/>
        <a:p>
          <a:endParaRPr lang="en-AU"/>
        </a:p>
      </dgm:t>
    </dgm:pt>
    <dgm:pt modelId="{1C52D1A7-E87A-4325-8F1D-5B855074203B}" type="sibTrans" cxnId="{27DDBAB8-6FF8-41AC-B06E-4FF57F3848F9}">
      <dgm:prSet/>
      <dgm:spPr>
        <a:solidFill>
          <a:schemeClr val="accent2">
            <a:lumMod val="75000"/>
            <a:alpha val="90000"/>
          </a:schemeClr>
        </a:solidFill>
      </dgm:spPr>
      <dgm:t>
        <a:bodyPr/>
        <a:lstStyle/>
        <a:p>
          <a:endParaRPr lang="en-AU"/>
        </a:p>
      </dgm:t>
    </dgm:pt>
    <dgm:pt modelId="{83CE4106-FABA-4D27-A81E-DCA486A364F9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AU" sz="16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When</a:t>
          </a:r>
          <a:r>
            <a:rPr lang="en-AU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infections were acquired (n = 2,255)</a:t>
          </a:r>
        </a:p>
        <a:p>
          <a:r>
            <a:rPr lang="en-AU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before admission (n= 974; 43%)</a:t>
          </a:r>
        </a:p>
        <a:p>
          <a:r>
            <a:rPr lang="en-AU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during admission (n= 1,281; </a:t>
          </a:r>
          <a:r>
            <a:rPr lang="en-AU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(</a:t>
          </a:r>
          <a:r>
            <a:rPr lang="en-AU" sz="2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57%)</a:t>
          </a:r>
          <a:endParaRPr lang="en-AU" sz="2400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137DB26-5CE1-4860-B5EB-1DA890992464}" type="parTrans" cxnId="{64F34E87-0079-472B-9186-3958C30623CD}">
      <dgm:prSet/>
      <dgm:spPr/>
      <dgm:t>
        <a:bodyPr/>
        <a:lstStyle/>
        <a:p>
          <a:endParaRPr lang="en-AU"/>
        </a:p>
      </dgm:t>
    </dgm:pt>
    <dgm:pt modelId="{1E43B1CC-7758-4CAF-B8B7-94C173ADA96E}" type="sibTrans" cxnId="{64F34E87-0079-472B-9186-3958C30623CD}">
      <dgm:prSet/>
      <dgm:spPr>
        <a:solidFill>
          <a:schemeClr val="accent2">
            <a:lumMod val="75000"/>
            <a:alpha val="90000"/>
          </a:schemeClr>
        </a:solidFill>
      </dgm:spPr>
      <dgm:t>
        <a:bodyPr/>
        <a:lstStyle/>
        <a:p>
          <a:endParaRPr lang="en-AU"/>
        </a:p>
      </dgm:t>
    </dgm:pt>
    <dgm:pt modelId="{BC6F7CF5-0B75-4CDB-AAF9-CB10BB51E7AF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During admission </a:t>
          </a:r>
          <a:r>
            <a:rPr lang="en-AU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(n = 1,183) 	[data missing = 98]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AU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post-operatively (n= 763; </a:t>
          </a:r>
          <a:r>
            <a:rPr lang="en-AU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(65%)</a:t>
          </a:r>
          <a:r>
            <a:rPr lang="en-AU" sz="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36 diff organisms</a:t>
          </a:r>
          <a:r>
            <a:rPr lang="en-AU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   </a:t>
          </a:r>
          <a:r>
            <a:rPr lang="en-AU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pre-operatively (n= 217; 18%) </a:t>
          </a:r>
          <a:r>
            <a:rPr lang="en-AU" sz="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50 </a:t>
          </a:r>
          <a:r>
            <a:rPr lang="en-AU" sz="80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different </a:t>
          </a:r>
          <a:r>
            <a:rPr lang="en-AU" sz="120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surgical </a:t>
          </a:r>
          <a:r>
            <a:rPr lang="en-AU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site infection (n= 102; 9%) </a:t>
          </a:r>
          <a:r>
            <a:rPr lang="en-AU" sz="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25 different organisms         </a:t>
          </a:r>
          <a:r>
            <a:rPr lang="en-AU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other invasive site (n= 104; 9%) </a:t>
          </a:r>
          <a:r>
            <a:rPr lang="en-AU" sz="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13 diff or</a:t>
          </a:r>
          <a:endParaRPr lang="en-AU" sz="8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F56DCB1-793F-461E-B013-1B91A8FEE3CD}" type="parTrans" cxnId="{6FBDD903-4B51-484A-9C92-A4CC288F5EFA}">
      <dgm:prSet/>
      <dgm:spPr/>
      <dgm:t>
        <a:bodyPr/>
        <a:lstStyle/>
        <a:p>
          <a:endParaRPr lang="en-AU"/>
        </a:p>
      </dgm:t>
    </dgm:pt>
    <dgm:pt modelId="{7C90C050-D1B0-48A0-80DD-D26538AA24CA}" type="sibTrans" cxnId="{6FBDD903-4B51-484A-9C92-A4CC288F5EFA}">
      <dgm:prSet/>
      <dgm:spPr/>
      <dgm:t>
        <a:bodyPr/>
        <a:lstStyle/>
        <a:p>
          <a:endParaRPr lang="en-AU"/>
        </a:p>
      </dgm:t>
    </dgm:pt>
    <dgm:pt modelId="{C1E7D1B2-7770-49D5-B7C3-AAE37C93508E}" type="pres">
      <dgm:prSet presAssocID="{E0E02861-B36F-46BD-9197-715065A9BD7E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63B9CED4-9909-4B42-AA67-D961979CA561}" type="pres">
      <dgm:prSet presAssocID="{E0E02861-B36F-46BD-9197-715065A9BD7E}" presName="dummyMaxCanvas" presStyleCnt="0">
        <dgm:presLayoutVars/>
      </dgm:prSet>
      <dgm:spPr/>
    </dgm:pt>
    <dgm:pt modelId="{A853A699-4C41-4647-A602-F68200777D0C}" type="pres">
      <dgm:prSet presAssocID="{E0E02861-B36F-46BD-9197-715065A9BD7E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F2B479EC-7E50-4648-9FA1-9AEAC84EFACA}" type="pres">
      <dgm:prSet presAssocID="{E0E02861-B36F-46BD-9197-715065A9BD7E}" presName="ThreeNodes_2" presStyleLbl="node1" presStyleIdx="1" presStyleCnt="3" custLinFactNeighborX="441" custLinFactNeighborY="3125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4F41C9DC-DCE7-422C-A523-09BB0BA1AB5E}" type="pres">
      <dgm:prSet presAssocID="{E0E02861-B36F-46BD-9197-715065A9BD7E}" presName="ThreeNodes_3" presStyleLbl="node1" presStyleIdx="2" presStyleCnt="3" custScaleX="117647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5369A5CD-647F-459A-A362-CFC2A3DD118A}" type="pres">
      <dgm:prSet presAssocID="{E0E02861-B36F-46BD-9197-715065A9BD7E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83540F13-2ACB-4276-8EB7-0A268E05A05C}" type="pres">
      <dgm:prSet presAssocID="{E0E02861-B36F-46BD-9197-715065A9BD7E}" presName="ThreeConn_2-3" presStyleLbl="fgAccFollowNode1" presStyleIdx="1" presStyleCnt="2" custFlipVert="0" custFlipHor="0" custScaleX="103778" custScaleY="100000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6F425591-635C-41A0-9E5E-732DE4B5FF7E}" type="pres">
      <dgm:prSet presAssocID="{E0E02861-B36F-46BD-9197-715065A9BD7E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2300194A-C963-4BC5-AAC4-6187F963E426}" type="pres">
      <dgm:prSet presAssocID="{E0E02861-B36F-46BD-9197-715065A9BD7E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655463FF-15D2-4730-934C-2D7B1D975B4C}" type="pres">
      <dgm:prSet presAssocID="{E0E02861-B36F-46BD-9197-715065A9BD7E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942516B6-72B9-4BFB-8DF5-7800A7748E15}" type="presOf" srcId="{DBCAE41D-971F-47AB-B2DF-61746987E500}" destId="{2300194A-C963-4BC5-AAC4-6187F963E426}" srcOrd="1" destOrd="0" presId="urn:microsoft.com/office/officeart/2005/8/layout/vProcess5"/>
    <dgm:cxn modelId="{861D199B-3B5B-409E-B341-BA2C9854C043}" type="presOf" srcId="{DBCAE41D-971F-47AB-B2DF-61746987E500}" destId="{F2B479EC-7E50-4648-9FA1-9AEAC84EFACA}" srcOrd="0" destOrd="0" presId="urn:microsoft.com/office/officeart/2005/8/layout/vProcess5"/>
    <dgm:cxn modelId="{6B4047C1-8276-4500-BE59-05E39D7A1E01}" type="presOf" srcId="{83CE4106-FABA-4D27-A81E-DCA486A364F9}" destId="{6F425591-635C-41A0-9E5E-732DE4B5FF7E}" srcOrd="1" destOrd="0" presId="urn:microsoft.com/office/officeart/2005/8/layout/vProcess5"/>
    <dgm:cxn modelId="{FF6E0175-BF54-4956-B58A-49BAAA97EAAC}" type="presOf" srcId="{1C52D1A7-E87A-4325-8F1D-5B855074203B}" destId="{83540F13-2ACB-4276-8EB7-0A268E05A05C}" srcOrd="0" destOrd="0" presId="urn:microsoft.com/office/officeart/2005/8/layout/vProcess5"/>
    <dgm:cxn modelId="{64F34E87-0079-472B-9186-3958C30623CD}" srcId="{E0E02861-B36F-46BD-9197-715065A9BD7E}" destId="{83CE4106-FABA-4D27-A81E-DCA486A364F9}" srcOrd="0" destOrd="0" parTransId="{6137DB26-5CE1-4860-B5EB-1DA890992464}" sibTransId="{1E43B1CC-7758-4CAF-B8B7-94C173ADA96E}"/>
    <dgm:cxn modelId="{8A3F22AA-A55A-462D-BB53-43727AFF60F0}" type="presOf" srcId="{1E43B1CC-7758-4CAF-B8B7-94C173ADA96E}" destId="{5369A5CD-647F-459A-A362-CFC2A3DD118A}" srcOrd="0" destOrd="0" presId="urn:microsoft.com/office/officeart/2005/8/layout/vProcess5"/>
    <dgm:cxn modelId="{6F803DE3-309C-49AC-8F0C-685BCB9B1599}" type="presOf" srcId="{BC6F7CF5-0B75-4CDB-AAF9-CB10BB51E7AF}" destId="{4F41C9DC-DCE7-422C-A523-09BB0BA1AB5E}" srcOrd="0" destOrd="0" presId="urn:microsoft.com/office/officeart/2005/8/layout/vProcess5"/>
    <dgm:cxn modelId="{2C544DF4-C6B8-4534-B281-F3679C28005D}" type="presOf" srcId="{83CE4106-FABA-4D27-A81E-DCA486A364F9}" destId="{A853A699-4C41-4647-A602-F68200777D0C}" srcOrd="0" destOrd="0" presId="urn:microsoft.com/office/officeart/2005/8/layout/vProcess5"/>
    <dgm:cxn modelId="{6094462F-93AA-4EEF-9C05-508365AD4C0E}" type="presOf" srcId="{E0E02861-B36F-46BD-9197-715065A9BD7E}" destId="{C1E7D1B2-7770-49D5-B7C3-AAE37C93508E}" srcOrd="0" destOrd="0" presId="urn:microsoft.com/office/officeart/2005/8/layout/vProcess5"/>
    <dgm:cxn modelId="{78A20463-59EE-49A2-B6B0-DEC4B66BE22D}" type="presOf" srcId="{BC6F7CF5-0B75-4CDB-AAF9-CB10BB51E7AF}" destId="{655463FF-15D2-4730-934C-2D7B1D975B4C}" srcOrd="1" destOrd="0" presId="urn:microsoft.com/office/officeart/2005/8/layout/vProcess5"/>
    <dgm:cxn modelId="{6FBDD903-4B51-484A-9C92-A4CC288F5EFA}" srcId="{E0E02861-B36F-46BD-9197-715065A9BD7E}" destId="{BC6F7CF5-0B75-4CDB-AAF9-CB10BB51E7AF}" srcOrd="2" destOrd="0" parTransId="{BF56DCB1-793F-461E-B013-1B91A8FEE3CD}" sibTransId="{7C90C050-D1B0-48A0-80DD-D26538AA24CA}"/>
    <dgm:cxn modelId="{27DDBAB8-6FF8-41AC-B06E-4FF57F3848F9}" srcId="{E0E02861-B36F-46BD-9197-715065A9BD7E}" destId="{DBCAE41D-971F-47AB-B2DF-61746987E500}" srcOrd="1" destOrd="0" parTransId="{E4A6A59E-7EF8-4570-90A6-66861DCCC4B2}" sibTransId="{1C52D1A7-E87A-4325-8F1D-5B855074203B}"/>
    <dgm:cxn modelId="{78BF3F9B-5722-462F-A9B3-5EEC15EC7B2F}" type="presParOf" srcId="{C1E7D1B2-7770-49D5-B7C3-AAE37C93508E}" destId="{63B9CED4-9909-4B42-AA67-D961979CA561}" srcOrd="0" destOrd="0" presId="urn:microsoft.com/office/officeart/2005/8/layout/vProcess5"/>
    <dgm:cxn modelId="{CCA17BE2-615D-4AC4-960A-496F3A234CC4}" type="presParOf" srcId="{C1E7D1B2-7770-49D5-B7C3-AAE37C93508E}" destId="{A853A699-4C41-4647-A602-F68200777D0C}" srcOrd="1" destOrd="0" presId="urn:microsoft.com/office/officeart/2005/8/layout/vProcess5"/>
    <dgm:cxn modelId="{E5303A1C-24B7-4309-A387-185A1661AF00}" type="presParOf" srcId="{C1E7D1B2-7770-49D5-B7C3-AAE37C93508E}" destId="{F2B479EC-7E50-4648-9FA1-9AEAC84EFACA}" srcOrd="2" destOrd="0" presId="urn:microsoft.com/office/officeart/2005/8/layout/vProcess5"/>
    <dgm:cxn modelId="{5BABEF39-3CAA-4920-A19C-6CC0612B0F49}" type="presParOf" srcId="{C1E7D1B2-7770-49D5-B7C3-AAE37C93508E}" destId="{4F41C9DC-DCE7-422C-A523-09BB0BA1AB5E}" srcOrd="3" destOrd="0" presId="urn:microsoft.com/office/officeart/2005/8/layout/vProcess5"/>
    <dgm:cxn modelId="{63F25BCF-2A7C-4856-B2A6-AF5BCB3749D8}" type="presParOf" srcId="{C1E7D1B2-7770-49D5-B7C3-AAE37C93508E}" destId="{5369A5CD-647F-459A-A362-CFC2A3DD118A}" srcOrd="4" destOrd="0" presId="urn:microsoft.com/office/officeart/2005/8/layout/vProcess5"/>
    <dgm:cxn modelId="{118F2710-8632-4C05-9E98-9AF5E7D8E0DF}" type="presParOf" srcId="{C1E7D1B2-7770-49D5-B7C3-AAE37C93508E}" destId="{83540F13-2ACB-4276-8EB7-0A268E05A05C}" srcOrd="5" destOrd="0" presId="urn:microsoft.com/office/officeart/2005/8/layout/vProcess5"/>
    <dgm:cxn modelId="{1490DB83-F0AE-4117-9EA9-ABF483716832}" type="presParOf" srcId="{C1E7D1B2-7770-49D5-B7C3-AAE37C93508E}" destId="{6F425591-635C-41A0-9E5E-732DE4B5FF7E}" srcOrd="6" destOrd="0" presId="urn:microsoft.com/office/officeart/2005/8/layout/vProcess5"/>
    <dgm:cxn modelId="{1F2495F3-795F-49CC-BCDC-4297C961F228}" type="presParOf" srcId="{C1E7D1B2-7770-49D5-B7C3-AAE37C93508E}" destId="{2300194A-C963-4BC5-AAC4-6187F963E426}" srcOrd="7" destOrd="0" presId="urn:microsoft.com/office/officeart/2005/8/layout/vProcess5"/>
    <dgm:cxn modelId="{F0487EE4-0392-4D36-95E6-44DD7E407454}" type="presParOf" srcId="{C1E7D1B2-7770-49D5-B7C3-AAE37C93508E}" destId="{655463FF-15D2-4730-934C-2D7B1D975B4C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53A699-4C41-4647-A602-F68200777D0C}">
      <dsp:nvSpPr>
        <dsp:cNvPr id="0" name=""/>
        <dsp:cNvSpPr/>
      </dsp:nvSpPr>
      <dsp:spPr>
        <a:xfrm>
          <a:off x="-308608" y="0"/>
          <a:ext cx="6995160" cy="1382553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b="1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When</a:t>
          </a:r>
          <a:r>
            <a:rPr lang="en-AU" sz="1600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infections were acquired (n = 2,255)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before admission (n= 974; 43%)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during admission (n= 1,281; </a:t>
          </a:r>
          <a:r>
            <a:rPr lang="en-AU" sz="2400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(</a:t>
          </a:r>
          <a:r>
            <a:rPr lang="en-AU" sz="2400" b="1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57%)</a:t>
          </a:r>
          <a:endParaRPr lang="en-AU" sz="2400" b="1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-268114" y="40494"/>
        <a:ext cx="5503276" cy="1301565"/>
      </dsp:txXfrm>
    </dsp:sp>
    <dsp:sp modelId="{F2B479EC-7E50-4648-9FA1-9AEAC84EFACA}">
      <dsp:nvSpPr>
        <dsp:cNvPr id="0" name=""/>
        <dsp:cNvSpPr/>
      </dsp:nvSpPr>
      <dsp:spPr>
        <a:xfrm>
          <a:off x="339459" y="1656184"/>
          <a:ext cx="6995160" cy="1382553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b="1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Type</a:t>
          </a:r>
          <a:r>
            <a:rPr lang="en-AU" sz="1600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of Infection (n=1,271) </a:t>
          </a:r>
          <a:r>
            <a:rPr lang="en-AU" sz="1200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Data missing = 10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Pneumonia (n=717</a:t>
          </a:r>
          <a:r>
            <a:rPr lang="en-AU" sz="2400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; (</a:t>
          </a:r>
          <a:r>
            <a:rPr lang="en-AU" sz="2400" b="1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56%</a:t>
          </a:r>
          <a:r>
            <a:rPr lang="en-AU" sz="2400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)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Septicaemia (n=245; 19%)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Intra-abdominal sepsis (n=183; 14%)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Other (n=126; 10%)</a:t>
          </a:r>
          <a:endParaRPr lang="en-AU" sz="1200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79953" y="1696678"/>
        <a:ext cx="5398292" cy="1301565"/>
      </dsp:txXfrm>
    </dsp:sp>
    <dsp:sp modelId="{4F41C9DC-DCE7-422C-A523-09BB0BA1AB5E}">
      <dsp:nvSpPr>
        <dsp:cNvPr id="0" name=""/>
        <dsp:cNvSpPr/>
      </dsp:nvSpPr>
      <dsp:spPr>
        <a:xfrm>
          <a:off x="308613" y="3225958"/>
          <a:ext cx="8229595" cy="1382553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During admission </a:t>
          </a:r>
          <a:r>
            <a:rPr lang="en-AU" sz="1200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(n = 1,183) 	[data missing = 98]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AU" sz="1200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post-operatively (n= 763; </a:t>
          </a:r>
          <a:r>
            <a:rPr lang="en-AU" sz="2400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(65%)</a:t>
          </a:r>
          <a:r>
            <a:rPr lang="en-AU" sz="800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36 diff organisms</a:t>
          </a:r>
          <a:r>
            <a:rPr lang="en-AU" sz="2400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   </a:t>
          </a:r>
          <a:r>
            <a:rPr lang="en-AU" sz="1200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pre-operatively (n= 217; 18%) </a:t>
          </a:r>
          <a:r>
            <a:rPr lang="en-AU" sz="800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50 </a:t>
          </a:r>
          <a:r>
            <a:rPr lang="en-AU" sz="800" kern="120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different </a:t>
          </a:r>
          <a:r>
            <a:rPr lang="en-AU" sz="1200" kern="120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surgical </a:t>
          </a:r>
          <a:r>
            <a:rPr lang="en-AU" sz="1200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site infection (n= 102; 9%) </a:t>
          </a:r>
          <a:r>
            <a:rPr lang="en-AU" sz="800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25 different organisms         </a:t>
          </a:r>
          <a:r>
            <a:rPr lang="en-AU" sz="1200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other invasive site (n= 104; 9%) </a:t>
          </a:r>
          <a:r>
            <a:rPr lang="en-AU" sz="800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13 diff or</a:t>
          </a:r>
          <a:endParaRPr lang="en-AU" sz="800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49107" y="3266452"/>
        <a:ext cx="6365220" cy="1301565"/>
      </dsp:txXfrm>
    </dsp:sp>
    <dsp:sp modelId="{5369A5CD-647F-459A-A362-CFC2A3DD118A}">
      <dsp:nvSpPr>
        <dsp:cNvPr id="0" name=""/>
        <dsp:cNvSpPr/>
      </dsp:nvSpPr>
      <dsp:spPr>
        <a:xfrm>
          <a:off x="5787891" y="1048436"/>
          <a:ext cx="898659" cy="89865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lumMod val="75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3600" kern="1200"/>
        </a:p>
      </dsp:txBody>
      <dsp:txXfrm>
        <a:off x="5990089" y="1048436"/>
        <a:ext cx="494263" cy="676241"/>
      </dsp:txXfrm>
    </dsp:sp>
    <dsp:sp modelId="{83540F13-2ACB-4276-8EB7-0A268E05A05C}">
      <dsp:nvSpPr>
        <dsp:cNvPr id="0" name=""/>
        <dsp:cNvSpPr/>
      </dsp:nvSpPr>
      <dsp:spPr>
        <a:xfrm>
          <a:off x="6388135" y="2652198"/>
          <a:ext cx="932611" cy="89865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lumMod val="75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3600" kern="1200"/>
        </a:p>
      </dsp:txBody>
      <dsp:txXfrm>
        <a:off x="6597972" y="2652198"/>
        <a:ext cx="512937" cy="6762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68243E-3BED-48CF-A567-70208833E1B3}" type="datetimeFigureOut">
              <a:rPr lang="en-AU" smtClean="0"/>
              <a:t>1/11/2018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58B3C7-4638-48CF-BE94-1F8613218F3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45038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l"/>
            <a:r>
              <a:rPr lang="en-AU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Notified cases (n = 8224) </a:t>
            </a:r>
          </a:p>
          <a:p>
            <a:pPr lvl="0" algn="l"/>
            <a:r>
              <a:rPr lang="en-AU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Excluded (n= 1,187;  14.4%) </a:t>
            </a:r>
          </a:p>
          <a:p>
            <a:pPr lvl="0" algn="l"/>
            <a:r>
              <a:rPr lang="en-AU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terminal care - 8.4%;          	 error -  3.1%;           cases pending - 1.8%;            </a:t>
            </a:r>
          </a:p>
          <a:p>
            <a:pPr lvl="0" algn="l"/>
            <a:r>
              <a:rPr lang="en-AU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being assessment -  1.0%; 		   lost to follow-up -  0.1%</a:t>
            </a:r>
          </a:p>
          <a:p>
            <a:pPr lvl="0" algn="l"/>
            <a:r>
              <a:rPr lang="en-AU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Closed cases (n= 7037; 85.6%)</a:t>
            </a:r>
          </a:p>
          <a:p>
            <a:pPr lvl="0" algn="l"/>
            <a:r>
              <a:rPr lang="en-AU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cases with infection question (n = 6772; 96.2%)</a:t>
            </a:r>
          </a:p>
          <a:p>
            <a:pPr lvl="0" algn="l"/>
            <a:r>
              <a:rPr lang="en-AU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cases with clinically significant infection (n= 2,342; 34.6%) 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58B3C7-4638-48CF-BE94-1F8613218F37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75823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AU" dirty="0" smtClean="0"/>
              <a:t>General Surgery n = 2,481 total patients</a:t>
            </a:r>
          </a:p>
          <a:p>
            <a:pPr algn="l"/>
            <a:r>
              <a:rPr lang="en-AU" dirty="0" smtClean="0"/>
              <a:t>Vascular</a:t>
            </a:r>
            <a:r>
              <a:rPr lang="en-AU" baseline="0" dirty="0" smtClean="0"/>
              <a:t> Surgery = 587 patients</a:t>
            </a:r>
          </a:p>
          <a:p>
            <a:pPr algn="l"/>
            <a:r>
              <a:rPr lang="en-AU" baseline="0" dirty="0" smtClean="0"/>
              <a:t>Urology = 241 patients</a:t>
            </a:r>
          </a:p>
          <a:p>
            <a:pPr algn="l"/>
            <a:r>
              <a:rPr lang="en-AU" baseline="0" dirty="0" smtClean="0"/>
              <a:t>Neurosurgery = 1,073 patients</a:t>
            </a:r>
          </a:p>
          <a:p>
            <a:pPr algn="l"/>
            <a:r>
              <a:rPr lang="en-AU" baseline="0" dirty="0" smtClean="0"/>
              <a:t>Orthopaedics =  1,548 patients</a:t>
            </a:r>
          </a:p>
          <a:p>
            <a:pPr algn="l"/>
            <a:r>
              <a:rPr lang="en-AU" baseline="0" dirty="0" smtClean="0"/>
              <a:t>Otolaryngology = 88 patients</a:t>
            </a:r>
          </a:p>
          <a:p>
            <a:pPr algn="l"/>
            <a:r>
              <a:rPr lang="en-AU" baseline="0" dirty="0" smtClean="0"/>
              <a:t>Ophthalmology = 8 patients</a:t>
            </a:r>
          </a:p>
          <a:p>
            <a:pPr algn="l"/>
            <a:r>
              <a:rPr lang="en-AU" baseline="0" dirty="0" smtClean="0"/>
              <a:t>Paediatrics = 60 patients</a:t>
            </a:r>
          </a:p>
          <a:p>
            <a:pPr algn="l"/>
            <a:r>
              <a:rPr lang="en-AU" baseline="0" dirty="0" smtClean="0"/>
              <a:t>O&amp;G = 37 patients</a:t>
            </a:r>
          </a:p>
          <a:p>
            <a:pPr algn="l"/>
            <a:r>
              <a:rPr lang="en-AU" baseline="0" dirty="0" smtClean="0"/>
              <a:t>Plastic surgery = 59 patients</a:t>
            </a:r>
          </a:p>
          <a:p>
            <a:pPr algn="l"/>
            <a:r>
              <a:rPr lang="en-AU" baseline="0" dirty="0" smtClean="0"/>
              <a:t>Oral/Maxillofacial = 2 patients</a:t>
            </a:r>
          </a:p>
          <a:p>
            <a:pPr algn="l"/>
            <a:r>
              <a:rPr lang="en-AU" baseline="0" dirty="0" smtClean="0"/>
              <a:t>Cardiothoracic = 585 patients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58B3C7-4638-48CF-BE94-1F8613218F37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550125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AU" dirty="0" smtClean="0"/>
              <a:t>Need baseline data to interpret this accurately.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58B3C7-4638-48CF-BE94-1F8613218F37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12026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764705"/>
            <a:ext cx="7772400" cy="648071"/>
          </a:xfrm>
        </p:spPr>
        <p:txBody>
          <a:bodyPr>
            <a:noAutofit/>
          </a:bodyPr>
          <a:lstStyle>
            <a:lvl1pPr algn="r">
              <a:defRPr sz="4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Presentation Heading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123728" y="1916832"/>
            <a:ext cx="6400800" cy="1752600"/>
          </a:xfrm>
        </p:spPr>
        <p:txBody>
          <a:bodyPr>
            <a:normAutofit/>
          </a:bodyPr>
          <a:lstStyle>
            <a:lvl1pPr marL="0" indent="0" algn="r">
              <a:buNone/>
              <a:defRPr sz="3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Subtitle</a:t>
            </a:r>
          </a:p>
          <a:p>
            <a:r>
              <a:rPr lang="en-US" dirty="0" smtClean="0"/>
              <a:t>Presented by</a:t>
            </a:r>
          </a:p>
          <a:p>
            <a:r>
              <a:rPr lang="en-US" dirty="0" smtClean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321900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13792"/>
            <a:ext cx="8229600" cy="11430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 algn="r">
              <a:buNone/>
              <a:defRPr sz="300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r">
              <a:buNone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 smtClean="0"/>
              <a:t>Subtitle goes here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335747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94588-C6F4-4544-A10C-B24DCEECF29C}" type="datetimeFigureOut">
              <a:rPr lang="en-AU" smtClean="0"/>
              <a:t>1/11/2018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F0D0B-E3E9-4460-A362-8CAA85F6B1AC}" type="slidenum">
              <a:rPr lang="en-AU" smtClean="0"/>
              <a:t>‹#›</a:t>
            </a:fld>
            <a:endParaRPr lang="en-AU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" y="0"/>
            <a:ext cx="914176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343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8E133-20FF-47F9-B082-19F6B595A937}" type="datetimeFigureOut">
              <a:rPr lang="en-AU" smtClean="0"/>
              <a:t>1/11/2018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7058C-5D88-4F37-97F7-E54FF757D355}" type="slidenum">
              <a:rPr lang="en-AU" smtClean="0"/>
              <a:t>‹#›</a:t>
            </a:fld>
            <a:endParaRPr lang="en-AU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" y="0"/>
            <a:ext cx="914176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975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8134672" cy="648071"/>
          </a:xfrm>
        </p:spPr>
        <p:txBody>
          <a:bodyPr>
            <a:normAutofit fontScale="90000"/>
          </a:bodyPr>
          <a:lstStyle/>
          <a:p>
            <a:pPr algn="l"/>
            <a:r>
              <a:rPr lang="en-AU" dirty="0" smtClean="0"/>
              <a:t>Infections in QASM surgical patients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1916832"/>
            <a:ext cx="8352928" cy="2088232"/>
          </a:xfrm>
        </p:spPr>
        <p:txBody>
          <a:bodyPr>
            <a:normAutofit fontScale="77500" lnSpcReduction="20000"/>
          </a:bodyPr>
          <a:lstStyle/>
          <a:p>
            <a:pPr algn="l"/>
            <a:endParaRPr lang="en-AU" sz="3800" dirty="0">
              <a:solidFill>
                <a:prstClr val="white"/>
              </a:solidFill>
              <a:ea typeface="+mj-ea"/>
            </a:endParaRPr>
          </a:p>
          <a:p>
            <a:pPr algn="l"/>
            <a:r>
              <a:rPr lang="en-AU" sz="2600" dirty="0" smtClean="0">
                <a:solidFill>
                  <a:prstClr val="white"/>
                </a:solidFill>
                <a:ea typeface="+mj-ea"/>
              </a:rPr>
              <a:t>Therese Rey-Conde</a:t>
            </a:r>
          </a:p>
          <a:p>
            <a:pPr algn="l"/>
            <a:r>
              <a:rPr lang="en-AU" sz="2600" dirty="0" smtClean="0">
                <a:solidFill>
                  <a:prstClr val="white"/>
                </a:solidFill>
                <a:ea typeface="+mj-ea"/>
              </a:rPr>
              <a:t>Dr John North</a:t>
            </a:r>
          </a:p>
          <a:p>
            <a:pPr algn="l"/>
            <a:endParaRPr lang="en-AU" sz="2600" dirty="0">
              <a:solidFill>
                <a:prstClr val="white"/>
              </a:solidFill>
              <a:ea typeface="+mj-ea"/>
            </a:endParaRPr>
          </a:p>
          <a:p>
            <a:pPr algn="l"/>
            <a:r>
              <a:rPr lang="en-AU" sz="2600" dirty="0" smtClean="0">
                <a:solidFill>
                  <a:prstClr val="white"/>
                </a:solidFill>
                <a:ea typeface="+mj-ea"/>
              </a:rPr>
              <a:t>QASM</a:t>
            </a:r>
          </a:p>
          <a:p>
            <a:pPr algn="l"/>
            <a:r>
              <a:rPr lang="en-AU" sz="2600" dirty="0" smtClean="0">
                <a:solidFill>
                  <a:prstClr val="white"/>
                </a:solidFill>
                <a:ea typeface="+mj-ea"/>
              </a:rPr>
              <a:t>				</a:t>
            </a:r>
            <a:endParaRPr lang="en-AU" sz="2600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5517232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chemeClr val="bg1"/>
                </a:solidFill>
              </a:rPr>
              <a:t>QASM seminar: 2 November 2018                         Lady Cilento Children’s Hospital</a:t>
            </a:r>
            <a:endParaRPr lang="en-A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685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Results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AU" dirty="0" smtClean="0"/>
              <a:t>In all surgical patients who died in seven years</a:t>
            </a:r>
            <a:endParaRPr lang="en-AU" dirty="0"/>
          </a:p>
          <a:p>
            <a:pPr algn="ctr"/>
            <a:endParaRPr lang="en-AU" sz="4000" b="1" dirty="0" smtClean="0"/>
          </a:p>
          <a:p>
            <a:pPr algn="ctr"/>
            <a:r>
              <a:rPr lang="en-AU" sz="4000" b="1" dirty="0" smtClean="0"/>
              <a:t>19% </a:t>
            </a:r>
            <a:r>
              <a:rPr lang="en-AU" sz="1800" dirty="0" smtClean="0"/>
              <a:t>(1,281 / 6,772) </a:t>
            </a:r>
          </a:p>
          <a:p>
            <a:pPr algn="ctr"/>
            <a:endParaRPr lang="en-AU" sz="1800" dirty="0" smtClean="0"/>
          </a:p>
          <a:p>
            <a:pPr algn="ctr"/>
            <a:r>
              <a:rPr lang="en-AU" sz="3200" dirty="0" smtClean="0"/>
              <a:t>had acquired infections </a:t>
            </a:r>
          </a:p>
          <a:p>
            <a:pPr algn="ctr"/>
            <a:r>
              <a:rPr lang="en-AU" sz="3200" u="sng" dirty="0" smtClean="0"/>
              <a:t>while in hospital.</a:t>
            </a:r>
            <a:endParaRPr lang="en-AU" sz="3200" u="sng" dirty="0"/>
          </a:p>
        </p:txBody>
      </p:sp>
    </p:spTree>
    <p:extLst>
      <p:ext uri="{BB962C8B-B14F-4D97-AF65-F5344CB8AC3E}">
        <p14:creationId xmlns:p14="http://schemas.microsoft.com/office/powerpoint/2010/main" val="23957283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Learning from the data: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l"/>
            <a:r>
              <a:rPr lang="en-AU" dirty="0" smtClean="0"/>
              <a:t>PUBLICATIONS:</a:t>
            </a:r>
            <a:endParaRPr lang="en-AU" dirty="0"/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AU" sz="2600" dirty="0"/>
              <a:t>Hospital-acquired infections and QASM patients (2017</a:t>
            </a:r>
            <a:r>
              <a:rPr lang="en-AU" sz="2600" dirty="0" smtClean="0"/>
              <a:t>)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endParaRPr lang="en-AU" sz="2600" dirty="0"/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AU" sz="2600" dirty="0"/>
              <a:t>Hospital-acquired infections and Private hospital patients (2017</a:t>
            </a:r>
            <a:r>
              <a:rPr lang="en-AU" sz="2600" dirty="0" smtClean="0"/>
              <a:t>)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endParaRPr lang="en-AU" sz="2600" dirty="0"/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AU" sz="2600" dirty="0"/>
              <a:t>Processes of care in surgical patients who died with hospital-acquired infections in Australian hospitals. Allen J, Rey-Conde T, North JB, Kruger P, Babidge WJ, Wysocki AP, Ware RS, Veerman JL, Maddern GJ. </a:t>
            </a:r>
            <a:r>
              <a:rPr lang="en-AU" sz="2600" i="1" dirty="0"/>
              <a:t>Journal of Hospital Infection </a:t>
            </a:r>
            <a:r>
              <a:rPr lang="en-AU" sz="2600" dirty="0"/>
              <a:t>(2017</a:t>
            </a:r>
            <a:r>
              <a:rPr lang="en-AU" sz="2600" dirty="0" smtClean="0"/>
              <a:t>)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endParaRPr lang="en-AU" sz="2600" dirty="0"/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AU" sz="2600" dirty="0"/>
              <a:t>Lessons  from the audit (</a:t>
            </a:r>
            <a:r>
              <a:rPr lang="en-AU" sz="2600" dirty="0" err="1"/>
              <a:t>vol</a:t>
            </a:r>
            <a:r>
              <a:rPr lang="en-AU" sz="2600" dirty="0"/>
              <a:t> 18) </a:t>
            </a:r>
            <a:endParaRPr lang="en-AU" sz="2600" dirty="0" smtClean="0"/>
          </a:p>
          <a:p>
            <a:pPr algn="l"/>
            <a:endParaRPr lang="en-AU" sz="2600" dirty="0"/>
          </a:p>
          <a:p>
            <a:pPr algn="l"/>
            <a:r>
              <a:rPr lang="en-AU" sz="2600" i="1" dirty="0" smtClean="0"/>
              <a:t>Please also see the reading list suggested by Graham Spooner, RACS College Librarian</a:t>
            </a:r>
            <a:r>
              <a:rPr lang="en-AU" i="1" dirty="0" smtClean="0"/>
              <a:t>.</a:t>
            </a:r>
          </a:p>
          <a:p>
            <a:pPr algn="l"/>
            <a:endParaRPr lang="en-AU" dirty="0"/>
          </a:p>
          <a:p>
            <a:pPr algn="l"/>
            <a:r>
              <a:rPr lang="en-AU" dirty="0" smtClean="0"/>
              <a:t>IMPACT:</a:t>
            </a:r>
            <a:endParaRPr lang="en-AU" dirty="0"/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AU" dirty="0"/>
              <a:t>	</a:t>
            </a:r>
            <a:r>
              <a:rPr lang="en-AU" sz="2600" dirty="0"/>
              <a:t>Professional practice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AU" sz="2600" dirty="0"/>
              <a:t>	Hospital practice</a:t>
            </a:r>
          </a:p>
          <a:p>
            <a:endParaRPr lang="en-AU" dirty="0"/>
          </a:p>
          <a:p>
            <a:endParaRPr lang="en-AU" dirty="0" smtClean="0"/>
          </a:p>
          <a:p>
            <a:endParaRPr lang="en-AU" dirty="0"/>
          </a:p>
          <a:p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158158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Thank you: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AU" b="1" dirty="0" smtClean="0"/>
              <a:t>Surgeons of Queensland</a:t>
            </a:r>
          </a:p>
          <a:p>
            <a:pPr algn="l"/>
            <a:endParaRPr lang="en-AU" b="1" dirty="0" smtClean="0"/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AU" b="1" dirty="0" smtClean="0"/>
              <a:t>Queensland Health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endParaRPr lang="en-AU" dirty="0" smtClean="0"/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AU" b="1" dirty="0" smtClean="0"/>
              <a:t>RACS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endParaRPr lang="en-AU" dirty="0" smtClean="0"/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AU" b="1" dirty="0" smtClean="0"/>
              <a:t>Staff commitment and support</a:t>
            </a: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16657685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Remember….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AU" sz="4800" b="1" dirty="0" smtClean="0"/>
          </a:p>
          <a:p>
            <a:pPr algn="ctr"/>
            <a:endParaRPr lang="en-AU" sz="4800" b="1" dirty="0"/>
          </a:p>
          <a:p>
            <a:pPr algn="ctr"/>
            <a:r>
              <a:rPr lang="en-AU" sz="4800" b="1" dirty="0" smtClean="0"/>
              <a:t>IT </a:t>
            </a:r>
            <a:r>
              <a:rPr lang="en-AU" sz="4800" b="1" dirty="0"/>
              <a:t>I</a:t>
            </a:r>
            <a:r>
              <a:rPr lang="en-AU" sz="4800" b="1" dirty="0" smtClean="0"/>
              <a:t>S </a:t>
            </a:r>
            <a:r>
              <a:rPr lang="en-AU" sz="4800" b="1" dirty="0"/>
              <a:t>YOUR DATA</a:t>
            </a:r>
          </a:p>
          <a:p>
            <a:pPr algn="ctr"/>
            <a:endParaRPr lang="en-AU" sz="4800" b="1" dirty="0"/>
          </a:p>
        </p:txBody>
      </p:sp>
    </p:spTree>
    <p:extLst>
      <p:ext uri="{BB962C8B-B14F-4D97-AF65-F5344CB8AC3E}">
        <p14:creationId xmlns:p14="http://schemas.microsoft.com/office/powerpoint/2010/main" val="13027406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Remember….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4800" b="1" dirty="0" smtClean="0"/>
              <a:t>IT IS </a:t>
            </a:r>
            <a:r>
              <a:rPr lang="en-AU" sz="4800" b="1" dirty="0"/>
              <a:t>YOUR DATA</a:t>
            </a:r>
          </a:p>
          <a:p>
            <a:pPr algn="ctr"/>
            <a:endParaRPr lang="en-AU" sz="4800" b="1" dirty="0"/>
          </a:p>
          <a:p>
            <a:pPr algn="ctr"/>
            <a:r>
              <a:rPr lang="en-AU" sz="4800" b="1" dirty="0"/>
              <a:t>Why not use it</a:t>
            </a:r>
          </a:p>
          <a:p>
            <a:pPr algn="ctr"/>
            <a:endParaRPr lang="en-AU" sz="4800" b="1" dirty="0"/>
          </a:p>
          <a:p>
            <a:pPr algn="ctr"/>
            <a:endParaRPr lang="en-AU" sz="4800" b="1" dirty="0"/>
          </a:p>
        </p:txBody>
      </p:sp>
    </p:spTree>
    <p:extLst>
      <p:ext uri="{BB962C8B-B14F-4D97-AF65-F5344CB8AC3E}">
        <p14:creationId xmlns:p14="http://schemas.microsoft.com/office/powerpoint/2010/main" val="8748389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Remember….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4800" b="1" dirty="0" smtClean="0"/>
              <a:t>IT IS </a:t>
            </a:r>
            <a:r>
              <a:rPr lang="en-AU" sz="4800" b="1" dirty="0"/>
              <a:t>YOUR DATA</a:t>
            </a:r>
          </a:p>
          <a:p>
            <a:pPr algn="ctr"/>
            <a:endParaRPr lang="en-AU" sz="4800" b="1" dirty="0"/>
          </a:p>
          <a:p>
            <a:pPr algn="ctr"/>
            <a:r>
              <a:rPr lang="en-AU" sz="4800" b="1" dirty="0"/>
              <a:t>Why not use it</a:t>
            </a:r>
          </a:p>
          <a:p>
            <a:pPr algn="ctr"/>
            <a:endParaRPr lang="en-AU" sz="4800" b="1" dirty="0"/>
          </a:p>
          <a:p>
            <a:pPr algn="ctr"/>
            <a:r>
              <a:rPr lang="en-AU" sz="4800" b="1" dirty="0"/>
              <a:t>We can assist</a:t>
            </a:r>
          </a:p>
        </p:txBody>
      </p:sp>
    </p:spTree>
    <p:extLst>
      <p:ext uri="{BB962C8B-B14F-4D97-AF65-F5344CB8AC3E}">
        <p14:creationId xmlns:p14="http://schemas.microsoft.com/office/powerpoint/2010/main" val="23965039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Thanks to a great team….</a:t>
            </a:r>
          </a:p>
        </p:txBody>
      </p:sp>
      <p:pic>
        <p:nvPicPr>
          <p:cNvPr id="4" name="Content Placeholder 3" descr="C:\Users\john.north\AppData\Local\Microsoft\Windows\Temporary Internet Files\Content.Outlook\MYKYRU7N\QASM%20group%202017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340768"/>
            <a:ext cx="6785631" cy="4525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632346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Finally</a:t>
            </a:r>
            <a:endParaRPr lang="en-AU" dirty="0"/>
          </a:p>
        </p:txBody>
      </p:sp>
      <p:sp>
        <p:nvSpPr>
          <p:cNvPr id="4" name="Rectangle 3"/>
          <p:cNvSpPr/>
          <p:nvPr/>
        </p:nvSpPr>
        <p:spPr>
          <a:xfrm>
            <a:off x="3267219" y="3244334"/>
            <a:ext cx="555389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4000" dirty="0"/>
              <a:t>Any Questions??????????</a:t>
            </a:r>
          </a:p>
        </p:txBody>
      </p:sp>
    </p:spTree>
    <p:extLst>
      <p:ext uri="{BB962C8B-B14F-4D97-AF65-F5344CB8AC3E}">
        <p14:creationId xmlns:p14="http://schemas.microsoft.com/office/powerpoint/2010/main" val="2871353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 smtClean="0"/>
              <a:t>Infections in QASM surgical patients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en-AU" dirty="0" smtClean="0"/>
              <a:t>No conflict of interest to declare</a:t>
            </a:r>
          </a:p>
          <a:p>
            <a:pPr algn="l"/>
            <a:endParaRPr lang="en-AU" dirty="0"/>
          </a:p>
          <a:p>
            <a:pPr algn="l"/>
            <a:endParaRPr lang="en-AU" dirty="0" smtClean="0"/>
          </a:p>
          <a:p>
            <a:pPr algn="l"/>
            <a:r>
              <a:rPr lang="en-AU" dirty="0" smtClean="0"/>
              <a:t>STAFF:</a:t>
            </a:r>
          </a:p>
          <a:p>
            <a:pPr algn="l"/>
            <a:r>
              <a:rPr lang="en-AU" sz="2400" dirty="0" smtClean="0"/>
              <a:t>John North</a:t>
            </a:r>
          </a:p>
          <a:p>
            <a:pPr algn="l"/>
            <a:r>
              <a:rPr lang="en-AU" sz="2400" dirty="0" smtClean="0"/>
              <a:t>Therese Rey-Conde</a:t>
            </a:r>
          </a:p>
          <a:p>
            <a:pPr algn="l"/>
            <a:r>
              <a:rPr lang="en-AU" sz="2400" dirty="0" smtClean="0"/>
              <a:t>Sonya Faint</a:t>
            </a:r>
          </a:p>
          <a:p>
            <a:pPr algn="l"/>
            <a:r>
              <a:rPr lang="en-AU" sz="2400" dirty="0" smtClean="0"/>
              <a:t>Kyrsty Webb</a:t>
            </a:r>
          </a:p>
          <a:p>
            <a:pPr algn="l"/>
            <a:r>
              <a:rPr lang="en-AU" sz="2400" dirty="0" smtClean="0"/>
              <a:t>Jenny Allen</a:t>
            </a:r>
          </a:p>
          <a:p>
            <a:pPr algn="l"/>
            <a:r>
              <a:rPr lang="en-AU" sz="2400" dirty="0" smtClean="0"/>
              <a:t>Candice Postin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328865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Queensland </a:t>
            </a:r>
            <a:r>
              <a:rPr lang="en-AU" dirty="0" smtClean="0"/>
              <a:t>Audit of Surgical Mortality: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3384376"/>
          </a:xfrm>
        </p:spPr>
        <p:txBody>
          <a:bodyPr/>
          <a:lstStyle/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AU" dirty="0" smtClean="0"/>
              <a:t> &gt;</a:t>
            </a:r>
            <a:r>
              <a:rPr lang="en-AU" b="1" dirty="0" smtClean="0"/>
              <a:t>10 YEARS 	  </a:t>
            </a:r>
            <a:r>
              <a:rPr lang="en-AU" dirty="0" smtClean="0"/>
              <a:t>since we began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AU" b="1" dirty="0" smtClean="0"/>
              <a:t> &gt;10,000 </a:t>
            </a:r>
            <a:r>
              <a:rPr lang="en-AU" b="1" dirty="0"/>
              <a:t> </a:t>
            </a:r>
            <a:r>
              <a:rPr lang="en-AU" b="1" dirty="0" smtClean="0"/>
              <a:t>       </a:t>
            </a:r>
            <a:r>
              <a:rPr lang="en-AU" dirty="0" smtClean="0"/>
              <a:t>cases audited </a:t>
            </a:r>
            <a:r>
              <a:rPr lang="en-AU" sz="1100" dirty="0" smtClean="0"/>
              <a:t>(today nearly 12,000)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AU" b="1" dirty="0"/>
              <a:t>100% </a:t>
            </a:r>
            <a:r>
              <a:rPr lang="en-AU" b="1" dirty="0" smtClean="0"/>
              <a:t>             </a:t>
            </a:r>
            <a:r>
              <a:rPr lang="en-AU" dirty="0" smtClean="0"/>
              <a:t>public </a:t>
            </a:r>
            <a:r>
              <a:rPr lang="en-AU" dirty="0"/>
              <a:t>and </a:t>
            </a:r>
            <a:r>
              <a:rPr lang="en-AU" dirty="0" smtClean="0"/>
              <a:t>private hospitals</a:t>
            </a:r>
            <a:endParaRPr lang="en-AU" dirty="0"/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AU" b="1" dirty="0"/>
              <a:t>100% </a:t>
            </a:r>
            <a:r>
              <a:rPr lang="en-AU" b="1" dirty="0" smtClean="0"/>
              <a:t>             </a:t>
            </a:r>
            <a:r>
              <a:rPr lang="en-AU" dirty="0" smtClean="0"/>
              <a:t>surgeon participation</a:t>
            </a:r>
            <a:endParaRPr lang="en-AU" dirty="0"/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AU" dirty="0" smtClean="0"/>
              <a:t> </a:t>
            </a:r>
            <a:r>
              <a:rPr lang="en-AU" b="1" dirty="0" smtClean="0"/>
              <a:t>2011</a:t>
            </a:r>
            <a:r>
              <a:rPr lang="en-AU" dirty="0" smtClean="0"/>
              <a:t>		  infection question added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endParaRPr lang="en-AU" dirty="0"/>
          </a:p>
          <a:p>
            <a:pPr marL="457200" indent="-457200" algn="l">
              <a:buFont typeface="Wingdings" panose="05000000000000000000" pitchFamily="2" charset="2"/>
              <a:buChar char="§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1364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Methods: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7"/>
            <a:ext cx="8507288" cy="4464496"/>
          </a:xfrm>
        </p:spPr>
        <p:txBody>
          <a:bodyPr>
            <a:normAutofit/>
          </a:bodyPr>
          <a:lstStyle/>
          <a:p>
            <a:pPr algn="l"/>
            <a:r>
              <a:rPr lang="en-AU" b="1" dirty="0" smtClean="0"/>
              <a:t>Infections (July 2011 – June 2018)</a:t>
            </a:r>
          </a:p>
          <a:p>
            <a:pPr algn="l"/>
            <a:endParaRPr lang="en-AU" b="1" dirty="0" smtClean="0"/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AU" dirty="0" smtClean="0"/>
              <a:t>Notified cases </a:t>
            </a:r>
            <a:r>
              <a:rPr lang="en-AU" dirty="0"/>
              <a:t>(n= 8,224</a:t>
            </a:r>
            <a:r>
              <a:rPr lang="en-AU" dirty="0" smtClean="0"/>
              <a:t>)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endParaRPr lang="en-AU" dirty="0"/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AU" dirty="0"/>
              <a:t>Closed cases (n= 7,037</a:t>
            </a:r>
            <a:r>
              <a:rPr lang="en-AU" dirty="0" smtClean="0"/>
              <a:t>)</a:t>
            </a:r>
          </a:p>
          <a:p>
            <a:pPr algn="l"/>
            <a:endParaRPr lang="en-AU" dirty="0"/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AU" dirty="0" smtClean="0"/>
              <a:t>Clinically significant infections </a:t>
            </a:r>
            <a:r>
              <a:rPr lang="en-AU" dirty="0"/>
              <a:t>(n= 2,342; </a:t>
            </a:r>
            <a:r>
              <a:rPr lang="en-AU" b="1" dirty="0"/>
              <a:t>35%)</a:t>
            </a:r>
          </a:p>
          <a:p>
            <a:pPr marL="914400" lvl="1" indent="-457200" algn="l">
              <a:buFont typeface="Wingdings" panose="05000000000000000000" pitchFamily="2" charset="2"/>
              <a:buChar char="§"/>
            </a:pPr>
            <a:endParaRPr lang="en-AU" sz="2400" dirty="0" smtClean="0">
              <a:solidFill>
                <a:srgbClr val="A50021"/>
              </a:solidFill>
            </a:endParaRPr>
          </a:p>
          <a:p>
            <a:pPr marL="914400" lvl="1" indent="-457200" algn="l">
              <a:buFont typeface="Wingdings" panose="05000000000000000000" pitchFamily="2" charset="2"/>
              <a:buChar char="§"/>
            </a:pPr>
            <a:endParaRPr lang="en-AU" sz="2400" dirty="0" smtClean="0">
              <a:solidFill>
                <a:srgbClr val="A50021"/>
              </a:solidFill>
            </a:endParaRPr>
          </a:p>
          <a:p>
            <a:pPr marL="914400" lvl="1" indent="-457200" algn="l">
              <a:buFont typeface="Wingdings" panose="05000000000000000000" pitchFamily="2" charset="2"/>
              <a:buChar char="§"/>
            </a:pPr>
            <a:endParaRPr lang="en-AU" sz="2400" dirty="0">
              <a:solidFill>
                <a:srgbClr val="A50021"/>
              </a:solidFill>
            </a:endParaRPr>
          </a:p>
          <a:p>
            <a:pPr lvl="1" algn="l"/>
            <a:endParaRPr lang="en-AU" dirty="0" smtClean="0"/>
          </a:p>
          <a:p>
            <a:pPr algn="l"/>
            <a:endParaRPr lang="en-AU" b="1" dirty="0" smtClean="0"/>
          </a:p>
          <a:p>
            <a:pPr marL="457200" indent="-457200" algn="l">
              <a:buFont typeface="Wingdings" panose="05000000000000000000" pitchFamily="2" charset="2"/>
              <a:buChar char="§"/>
            </a:pPr>
            <a:endParaRPr lang="en-AU" dirty="0" smtClean="0"/>
          </a:p>
          <a:p>
            <a:pPr algn="l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6915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Results: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/>
          </a:bodyPr>
          <a:lstStyle/>
          <a:p>
            <a:endParaRPr lang="en-AU" sz="2000" b="1" dirty="0"/>
          </a:p>
          <a:p>
            <a:endParaRPr lang="en-AU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6784198"/>
              </p:ext>
            </p:extLst>
          </p:nvPr>
        </p:nvGraphicFramePr>
        <p:xfrm>
          <a:off x="1060849" y="2276872"/>
          <a:ext cx="7128792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1043608" y="1484784"/>
            <a:ext cx="63594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2000" i="1" dirty="0" smtClean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Infection rates were </a:t>
            </a:r>
            <a:r>
              <a:rPr lang="en-AU" sz="2000" i="1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steady during</a:t>
            </a:r>
            <a:r>
              <a:rPr lang="en-AU" i="1" dirty="0"/>
              <a:t> </a:t>
            </a:r>
            <a:r>
              <a:rPr lang="en-AU" sz="2000" i="1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AU" sz="2000" i="1" dirty="0" smtClean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last seven years</a:t>
            </a:r>
            <a:endParaRPr lang="en-AU" sz="2000" i="1" dirty="0">
              <a:solidFill>
                <a:srgbClr val="A500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08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Results: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9523666"/>
              </p:ext>
            </p:extLst>
          </p:nvPr>
        </p:nvGraphicFramePr>
        <p:xfrm>
          <a:off x="467544" y="1340768"/>
          <a:ext cx="8229600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6906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Results: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7044540"/>
              </p:ext>
            </p:extLst>
          </p:nvPr>
        </p:nvGraphicFramePr>
        <p:xfrm>
          <a:off x="899592" y="1772816"/>
          <a:ext cx="7632848" cy="41842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3923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Results: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7325693"/>
              </p:ext>
            </p:extLst>
          </p:nvPr>
        </p:nvGraphicFramePr>
        <p:xfrm>
          <a:off x="467544" y="1412776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7746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Results: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658452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3134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 RAC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RACS Document" ma:contentTypeID="0x010100E5EE5447328DEF4288E930D34E1CE40402008AB546A287819D44B51A703A9916A067" ma:contentTypeVersion="60" ma:contentTypeDescription="" ma:contentTypeScope="" ma:versionID="bb429c03a12c2b68ea5f25ed94456274">
  <xsd:schema xmlns:xsd="http://www.w3.org/2001/XMLSchema" xmlns:xs="http://www.w3.org/2001/XMLSchema" xmlns:p="http://schemas.microsoft.com/office/2006/metadata/properties" xmlns:ns2="6e59c628-9a07-48a0-8705-10bb415a8503" xmlns:ns3="3b8ea1b3-8624-4132-b65e-da0a754caee6" targetNamespace="http://schemas.microsoft.com/office/2006/metadata/properties" ma:root="true" ma:fieldsID="9699b4782226369d5ea8502500045508" ns2:_="" ns3:_="">
    <xsd:import namespace="6e59c628-9a07-48a0-8705-10bb415a8503"/>
    <xsd:import namespace="3b8ea1b3-8624-4132-b65e-da0a754caee6"/>
    <xsd:element name="properties">
      <xsd:complexType>
        <xsd:sequence>
          <xsd:element name="documentManagement">
            <xsd:complexType>
              <xsd:all>
                <xsd:element ref="ns2:DivisionDepartmentTaxHTField0" minOccurs="0"/>
                <xsd:element ref="ns2:TaxCatchAll" minOccurs="0"/>
                <xsd:element ref="ns2:TaxCatchAllLabel" minOccurs="0"/>
                <xsd:element ref="ns2:Document_x0020_DescriptorTaxHTField0" minOccurs="0"/>
                <xsd:element ref="ns2:f6d9c0923ae7485f95fe8a10f40d9332" minOccurs="0"/>
                <xsd:element ref="ns3:RACS_x0020_ID" minOccurs="0"/>
                <xsd:element ref="ns3:Month" minOccurs="0"/>
                <xsd:element ref="ns3:Year" minOccurs="0"/>
                <xsd:element ref="ns2:OBS_Solutions_Records_Capture" minOccurs="0"/>
                <xsd:element ref="ns2:Meeting_x0020_Date" minOccurs="0"/>
                <xsd:element ref="ns3:RACS_x0020_ID_x0020__x002d__x0020_From" minOccurs="0"/>
                <xsd:element ref="ns3:RACS_ID2_ID2" minOccurs="0"/>
                <xsd:element ref="ns3:RACS_x0020_ID_x0020__x002d__x0020_From_x003a__x0020_NameFullDesc" minOccurs="0"/>
                <xsd:element ref="ns3:RACS_x0020_ID_x0020__x002d__x0020_To" minOccurs="0"/>
                <xsd:element ref="ns3:RACS_ID2_ID3" minOccurs="0"/>
                <xsd:element ref="ns3:RACS_x0020_ID_x0020__x002d__x0020_To_x003a__x0020_NameFullDesc" minOccurs="0"/>
                <xsd:element ref="ns3:Hospita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59c628-9a07-48a0-8705-10bb415a8503" elementFormDefault="qualified">
    <xsd:import namespace="http://schemas.microsoft.com/office/2006/documentManagement/types"/>
    <xsd:import namespace="http://schemas.microsoft.com/office/infopath/2007/PartnerControls"/>
    <xsd:element name="DivisionDepartmentTaxHTField0" ma:index="8" nillable="true" ma:taxonomy="true" ma:internalName="DivisionDepartmentTaxHTField0" ma:taxonomyFieldName="DivisionDepartment" ma:displayName="Division &amp; Department" ma:readOnly="false" ma:default="1;#QASM|b6bb766a-c9c0-4ae5-8651-f55de05ecebb" ma:fieldId="{8ee66478-1b31-4582-9d05-6be6bcde4eb5}" ma:sspId="332ad5cf-e902-47c1-836b-54b4a7fe026d" ma:termSetId="d32c3b27-2227-4f97-93fe-0724f53433d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5f90a22e-1979-4d7b-ad27-f39d52cd75c3}" ma:internalName="TaxCatchAll" ma:readOnly="false" ma:showField="CatchAllData" ma:web="6e59c628-9a07-48a0-8705-10bb415a850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5f90a22e-1979-4d7b-ad27-f39d52cd75c3}" ma:internalName="TaxCatchAllLabel" ma:readOnly="true" ma:showField="CatchAllDataLabel" ma:web="6e59c628-9a07-48a0-8705-10bb415a850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Document_x0020_DescriptorTaxHTField0" ma:index="12" nillable="true" ma:displayName="Document Descriptor_0" ma:hidden="true" ma:internalName="Document_x0020_DescriptorTaxHTField0" ma:readOnly="false">
      <xsd:simpleType>
        <xsd:restriction base="dms:Note"/>
      </xsd:simpleType>
    </xsd:element>
    <xsd:element name="f6d9c0923ae7485f95fe8a10f40d9332" ma:index="14" nillable="true" ma:displayName="Classification_0" ma:hidden="true" ma:internalName="f6d9c0923ae7485f95fe8a10f40d9332" ma:readOnly="false">
      <xsd:simpleType>
        <xsd:restriction base="dms:Note"/>
      </xsd:simpleType>
    </xsd:element>
    <xsd:element name="OBS_Solutions_Records_Capture" ma:index="19" nillable="true" ma:displayName="Automatic Declare Record" ma:description="Any Content Type with this field will automatically declare a Record when a major version is published" ma:internalName="OBS_Solutions_Records_Capture" ma:readOnly="false">
      <xsd:simpleType>
        <xsd:restriction base="dms:Text">
          <xsd:maxLength value="255"/>
        </xsd:restriction>
      </xsd:simpleType>
    </xsd:element>
    <xsd:element name="Meeting_x0020_Date" ma:index="20" nillable="true" ma:displayName="Meeting Date" ma:format="DateOnly" ma:internalName="Meeting_x0020_Date" ma:readOnly="fals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8ea1b3-8624-4132-b65e-da0a754caee6" elementFormDefault="qualified">
    <xsd:import namespace="http://schemas.microsoft.com/office/2006/documentManagement/types"/>
    <xsd:import namespace="http://schemas.microsoft.com/office/infopath/2007/PartnerControls"/>
    <xsd:element name="RACS_x0020_ID" ma:index="16" nillable="true" ma:displayName="RACS ID" ma:internalName="RACS_x0020_ID">
      <xsd:complexType>
        <xsd:simpleContent>
          <xsd:extension base="dms:BusinessDataPrimaryField">
            <xsd:attribute name="BdcField" type="xsd:string" fixed="RacsID"/>
            <xsd:attribute name="RelatedFieldWssStaticName" type="xsd:string" fixed="RACS_ID2_ID"/>
            <xsd:attribute name="SecondaryFieldBdcNames" type="xsd:string" fixed="13%20NameFullDesc%203"/>
            <xsd:attribute name="SecondaryFieldsWssStaticNames" type="xsd:string" fixed="40%20RACS%5Fx0020%5FID%5Fx003a%5F%5Fx0020%5FNameFullDesc%203"/>
            <xsd:attribute name="SystemInstance" type="xsd:string" fixed="DEXTER_RACS_ID"/>
            <xsd:attribute name="EntityNamespace" type="xsd:string" fixed="http://intranet.surgeons.org"/>
            <xsd:attribute name="EntityName" type="xsd:string" fixed="RACS_ID2"/>
            <xsd:attribute name="RelatedFieldBDCField" type="xsd:string" fixed=""/>
            <xsd:attribute name="Resolved" type="xsd:string" fixed="true"/>
          </xsd:extension>
        </xsd:simpleContent>
      </xsd:complexType>
    </xsd:element>
    <xsd:element name="Month" ma:index="17" nillable="true" ma:displayName="Month" ma:format="Dropdown" ma:internalName="Month" ma:readOnly="false">
      <xsd:simpleType>
        <xsd:restriction base="dms:Choice">
          <xsd:enumeration value="January"/>
          <xsd:enumeration value="February"/>
          <xsd:enumeration value="March"/>
          <xsd:enumeration value="April"/>
          <xsd:enumeration value="May"/>
          <xsd:enumeration value="June"/>
          <xsd:enumeration value="July"/>
          <xsd:enumeration value="August"/>
          <xsd:enumeration value="September"/>
          <xsd:enumeration value="October"/>
          <xsd:enumeration value="November"/>
          <xsd:enumeration value="December"/>
        </xsd:restriction>
      </xsd:simpleType>
    </xsd:element>
    <xsd:element name="Year" ma:index="18" nillable="true" ma:displayName="Year" ma:format="Dropdown" ma:internalName="Year" ma:readOnly="false">
      <xsd:simpleType>
        <xsd:restriction base="dms:Choice">
          <xsd:enumeration value="2010"/>
          <xsd:enumeration value="2011"/>
          <xsd:enumeration value="2012"/>
          <xsd:enumeration value="2013"/>
          <xsd:enumeration value="2014"/>
          <xsd:enumeration value="2015"/>
          <xsd:enumeration value="2016"/>
          <xsd:enumeration value="2017"/>
          <xsd:enumeration value="2018"/>
          <xsd:enumeration value="2019"/>
          <xsd:enumeration value="2020"/>
          <xsd:enumeration value="2021"/>
          <xsd:enumeration value="2022"/>
          <xsd:enumeration value="2023"/>
          <xsd:enumeration value="2024"/>
          <xsd:enumeration value="2025"/>
          <xsd:enumeration value="2026"/>
          <xsd:enumeration value="2027"/>
          <xsd:enumeration value="2028"/>
          <xsd:enumeration value="2029"/>
          <xsd:enumeration value="2030"/>
        </xsd:restriction>
      </xsd:simpleType>
    </xsd:element>
    <xsd:element name="RACS_x0020_ID_x0020__x002d__x0020_From" ma:index="21" nillable="true" ma:displayName="RACS ID - From" ma:hidden="true" ma:internalName="RACS_x0020_ID_x0020__x002d__x0020_From">
      <xsd:complexType>
        <xsd:simpleContent>
          <xsd:extension base="dms:BusinessDataPrimaryField">
            <xsd:attribute name="BdcField" type="xsd:string" fixed="RacsID"/>
            <xsd:attribute name="RelatedFieldWssStaticName" type="xsd:string" fixed="RACS_ID2_ID2"/>
            <xsd:attribute name="SecondaryFieldBdcNames" type="xsd:string" fixed="13%20NameFullDesc%203"/>
            <xsd:attribute name="SecondaryFieldsWssStaticNames" type="xsd:string" fixed="65%20RACS%5Fx0020%5FID%5Fx0020%5F%5Fx002d%5F%5Fx0020%5FFrom%5Fx003a%5F%5Fx0020%5FNameFullDesc%203"/>
            <xsd:attribute name="SystemInstance" type="xsd:string" fixed="DEXTER_RACS_ID"/>
            <xsd:attribute name="EntityNamespace" type="xsd:string" fixed="http://intranet.surgeons.org"/>
            <xsd:attribute name="EntityName" type="xsd:string" fixed="RACS_ID2"/>
            <xsd:attribute name="RelatedFieldBDCField" type="xsd:string" fixed=""/>
            <xsd:attribute name="Resolved" type="xsd:string" fixed="true"/>
          </xsd:extension>
        </xsd:simpleContent>
      </xsd:complexType>
    </xsd:element>
    <xsd:element name="RACS_ID2_ID2" ma:index="22" nillable="true" ma:displayName="RACS_ID2_ID" ma:hidden="true" ma:internalName="RACS_ID2_ID2">
      <xsd:complexType>
        <xsd:simpleContent>
          <xsd:extension base="dms:BusinessDataSecondaryField">
            <xsd:attribute name="BdcField" type="xsd:string" fixed="RACS_ID2_ID"/>
          </xsd:extension>
        </xsd:simpleContent>
      </xsd:complexType>
    </xsd:element>
    <xsd:element name="RACS_x0020_ID_x0020__x002d__x0020_From_x003a__x0020_NameFullDesc" ma:index="23" nillable="true" ma:displayName="RACS ID - From: NameFullDesc" ma:internalName="RACS_x0020_ID_x0020__x002d__x0020_From_x003a__x0020_NameFullDesc">
      <xsd:complexType>
        <xsd:simpleContent>
          <xsd:extension base="dms:BusinessDataSecondaryField">
            <xsd:attribute name="BdcField" type="xsd:string" fixed="NameFullDesc"/>
          </xsd:extension>
        </xsd:simpleContent>
      </xsd:complexType>
    </xsd:element>
    <xsd:element name="RACS_x0020_ID_x0020__x002d__x0020_To" ma:index="24" nillable="true" ma:displayName="RACS ID - To" ma:hidden="true" ma:internalName="RACS_x0020_ID_x0020__x002d__x0020_To">
      <xsd:complexType>
        <xsd:simpleContent>
          <xsd:extension base="dms:BusinessDataPrimaryField">
            <xsd:attribute name="BdcField" type="xsd:string" fixed="RacsID"/>
            <xsd:attribute name="RelatedFieldWssStaticName" type="xsd:string" fixed="RACS_ID2_ID3"/>
            <xsd:attribute name="SecondaryFieldBdcNames" type="xsd:string" fixed="13%20NameFullDesc%203"/>
            <xsd:attribute name="SecondaryFieldsWssStaticNames" type="xsd:string" fixed="63%20RACS%5Fx0020%5FID%5Fx0020%5F%5Fx002d%5F%5Fx0020%5FTo%5Fx003a%5F%5Fx0020%5FNameFullDesc%203"/>
            <xsd:attribute name="SystemInstance" type="xsd:string" fixed="DEXTER_RACS_ID"/>
            <xsd:attribute name="EntityNamespace" type="xsd:string" fixed="http://intranet.surgeons.org"/>
            <xsd:attribute name="EntityName" type="xsd:string" fixed="RACS_ID2"/>
            <xsd:attribute name="RelatedFieldBDCField" type="xsd:string" fixed=""/>
            <xsd:attribute name="Resolved" type="xsd:string" fixed="true"/>
          </xsd:extension>
        </xsd:simpleContent>
      </xsd:complexType>
    </xsd:element>
    <xsd:element name="RACS_ID2_ID3" ma:index="25" nillable="true" ma:displayName="RACS_ID2_ID" ma:hidden="true" ma:internalName="RACS_ID2_ID3">
      <xsd:complexType>
        <xsd:simpleContent>
          <xsd:extension base="dms:BusinessDataSecondaryField">
            <xsd:attribute name="BdcField" type="xsd:string" fixed="RACS_ID2_ID"/>
          </xsd:extension>
        </xsd:simpleContent>
      </xsd:complexType>
    </xsd:element>
    <xsd:element name="RACS_x0020_ID_x0020__x002d__x0020_To_x003a__x0020_NameFullDesc" ma:index="26" nillable="true" ma:displayName="RACS ID - To: NameFullDesc" ma:internalName="RACS_x0020_ID_x0020__x002d__x0020_To_x003a__x0020_NameFullDesc">
      <xsd:complexType>
        <xsd:simpleContent>
          <xsd:extension base="dms:BusinessDataSecondaryField">
            <xsd:attribute name="BdcField" type="xsd:string" fixed="NameFullDesc"/>
          </xsd:extension>
        </xsd:simpleContent>
      </xsd:complexType>
    </xsd:element>
    <xsd:element name="Hospital" ma:index="27" nillable="true" ma:displayName="Hospital" ma:list="{f1967740-5073-4713-b5d6-0a707ff487ab}" ma:internalName="Hospital" ma:readOnly="false" ma:showField="Title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_x0020_DescriptorTaxHTField0 xmlns="6e59c628-9a07-48a0-8705-10bb415a8503">Presentation|dfd0fe43-942c-4a41-b1e8-0757a656b8b9</Document_x0020_DescriptorTaxHTField0>
    <TaxCatchAll xmlns="6e59c628-9a07-48a0-8705-10bb415a8503">
      <Value>26</Value>
      <Value>1</Value>
    </TaxCatchAll>
    <f6d9c0923ae7485f95fe8a10f40d9332 xmlns="6e59c628-9a07-48a0-8705-10bb415a8503" xsi:nil="true"/>
    <DivisionDepartmentTaxHTField0 xmlns="6e59c628-9a07-48a0-8705-10bb415a8503">
      <Terms xmlns="http://schemas.microsoft.com/office/infopath/2007/PartnerControls">
        <TermInfo xmlns="http://schemas.microsoft.com/office/infopath/2007/PartnerControls">
          <TermName xmlns="http://schemas.microsoft.com/office/infopath/2007/PartnerControls">QASM</TermName>
          <TermId xmlns="http://schemas.microsoft.com/office/infopath/2007/PartnerControls">b6bb766a-c9c0-4ae5-8651-f55de05ecebb</TermId>
        </TermInfo>
      </Terms>
    </DivisionDepartmentTaxHTField0>
    <Month xmlns="3b8ea1b3-8624-4132-b65e-da0a754caee6">November</Month>
    <RACS_x0020_ID_x0020__x002d__x0020_To xmlns="3b8ea1b3-8624-4132-b65e-da0a754caee6" xsi:nil="true" Resolved="true"/>
    <RACS_x0020_ID xmlns="3b8ea1b3-8624-4132-b65e-da0a754caee6" xsi:nil="true" Resolved="true"/>
    <RACS_ID2_ID2 xmlns="3b8ea1b3-8624-4132-b65e-da0a754caee6" xsi:nil="true"/>
    <RACS_x0020_ID_x0020__x002d__x0020_From_x003a__x0020_NameFullDesc xmlns="3b8ea1b3-8624-4132-b65e-da0a754caee6" xsi:nil="true"/>
    <Meeting_x0020_Date xmlns="6e59c628-9a07-48a0-8705-10bb415a8503">2018-11-01T14:00:00+00:00</Meeting_x0020_Date>
    <Year xmlns="3b8ea1b3-8624-4132-b65e-da0a754caee6">2018</Year>
    <RACS_x0020_ID_x0020__x002d__x0020_To_x003a__x0020_NameFullDesc xmlns="3b8ea1b3-8624-4132-b65e-da0a754caee6" xsi:nil="true"/>
    <OBS_Solutions_Records_Capture xmlns="6e59c628-9a07-48a0-8705-10bb415a8503" xsi:nil="true"/>
    <RACS_ID2_ID3 xmlns="3b8ea1b3-8624-4132-b65e-da0a754caee6" xsi:nil="true"/>
    <Hospital xmlns="3b8ea1b3-8624-4132-b65e-da0a754caee6" xsi:nil="true"/>
    <RACS_x0020_ID_x0020__x002d__x0020_From xmlns="3b8ea1b3-8624-4132-b65e-da0a754caee6" xsi:nil="true" Resolved="true"/>
  </documentManagement>
</p:properties>
</file>

<file path=customXml/itemProps1.xml><?xml version="1.0" encoding="utf-8"?>
<ds:datastoreItem xmlns:ds="http://schemas.openxmlformats.org/officeDocument/2006/customXml" ds:itemID="{0E5BA5F0-C03D-47B5-BE2E-BEED2FD243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59c628-9a07-48a0-8705-10bb415a8503"/>
    <ds:schemaRef ds:uri="3b8ea1b3-8624-4132-b65e-da0a754caee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2A1C075-0D9C-40FF-BEDC-7440B39724D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D0C2B30-B80B-4075-AAA3-B9BE1AF5DEFD}">
  <ds:schemaRefs>
    <ds:schemaRef ds:uri="6e59c628-9a07-48a0-8705-10bb415a8503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purl.org/dc/dcmitype/"/>
    <ds:schemaRef ds:uri="http://schemas.microsoft.com/office/2006/metadata/properties"/>
    <ds:schemaRef ds:uri="3b8ea1b3-8624-4132-b65e-da0a754caee6"/>
    <ds:schemaRef ds:uri="http://www.w3.org/XML/1998/namespace"/>
    <ds:schemaRef ds:uri="http://schemas.microsoft.com/office/infopath/2007/PartnerControl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 RACS</Template>
  <TotalTime>925</TotalTime>
  <Words>514</Words>
  <Application>Microsoft Office PowerPoint</Application>
  <PresentationFormat>On-screen Show (4:3)</PresentationFormat>
  <Paragraphs>137</Paragraphs>
  <Slides>17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PP RACS</vt:lpstr>
      <vt:lpstr>Custom Design</vt:lpstr>
      <vt:lpstr>Infections in QASM surgical patients</vt:lpstr>
      <vt:lpstr>Infections in QASM surgical patients</vt:lpstr>
      <vt:lpstr>Queensland Audit of Surgical Mortality:</vt:lpstr>
      <vt:lpstr>Methods:</vt:lpstr>
      <vt:lpstr>Results:</vt:lpstr>
      <vt:lpstr>Results:</vt:lpstr>
      <vt:lpstr>Results:</vt:lpstr>
      <vt:lpstr>Results:</vt:lpstr>
      <vt:lpstr>Results:</vt:lpstr>
      <vt:lpstr>Results</vt:lpstr>
      <vt:lpstr>Learning from the data:</vt:lpstr>
      <vt:lpstr>Thank you:</vt:lpstr>
      <vt:lpstr>Remember….</vt:lpstr>
      <vt:lpstr>Remember….</vt:lpstr>
      <vt:lpstr>Remember….</vt:lpstr>
      <vt:lpstr>Thanks to a great team….</vt:lpstr>
      <vt:lpstr>Finally</vt:lpstr>
    </vt:vector>
  </TitlesOfParts>
  <Company>Royal Australasian College Of Surgeons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Infections Seminar Nov 2018</dc:title>
  <dc:creator>John North</dc:creator>
  <cp:lastModifiedBy>Therese Rey-Conde</cp:lastModifiedBy>
  <cp:revision>63</cp:revision>
  <cp:lastPrinted>2018-11-01T01:59:50Z</cp:lastPrinted>
  <dcterms:created xsi:type="dcterms:W3CDTF">2017-05-17T02:24:01Z</dcterms:created>
  <dcterms:modified xsi:type="dcterms:W3CDTF">2018-11-01T04:32:30Z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0x010100E5EE5447328DEF4288E930D34E1CE40402008AB546A287819D44B51A703A9916A067</vt:lpwstr>
  </property>
  <property fmtid="{D5CDD505-2E9C-101B-9397-08002B2CF9AE}" pid="3" name="_dlc_DocIdItemGuid">
    <vt:lpwstr>dd2d6bff-23fe-4eda-83c8-b1781dce0b8b</vt:lpwstr>
  </property>
  <property fmtid="{D5CDD505-2E9C-101B-9397-08002B2CF9AE}" pid="4" name="Document Descriptor">
    <vt:lpwstr>26;#Presentation|dfd0fe43-942c-4a41-b1e8-0757a656b8b9</vt:lpwstr>
  </property>
  <property fmtid="{D5CDD505-2E9C-101B-9397-08002B2CF9AE}" pid="5" name="DivisionDepartment">
    <vt:lpwstr>1;#QASM|b6bb766a-c9c0-4ae5-8651-f55de05ecebb</vt:lpwstr>
  </property>
  <property fmtid="{D5CDD505-2E9C-101B-9397-08002B2CF9AE}" pid="6" name="Classification">
    <vt:lpwstr/>
  </property>
  <property fmtid="{D5CDD505-2E9C-101B-9397-08002B2CF9AE}" pid="7" name="RACS_ID2_ID">
    <vt:lpwstr/>
  </property>
  <property fmtid="{D5CDD505-2E9C-101B-9397-08002B2CF9AE}" pid="8" name="RACS ID: NameFullDesc">
    <vt:lpwstr/>
  </property>
  <property fmtid="{D5CDD505-2E9C-101B-9397-08002B2CF9AE}" pid="9" name="RecordPoint_WorkflowType">
    <vt:lpwstr>ActiveSubmitStub</vt:lpwstr>
  </property>
  <property fmtid="{D5CDD505-2E9C-101B-9397-08002B2CF9AE}" pid="10" name="RecordPoint_ActiveItemUniqueId">
    <vt:lpwstr>{502e4b75-97c9-4d31-b876-285d8dc30782}</vt:lpwstr>
  </property>
  <property fmtid="{D5CDD505-2E9C-101B-9397-08002B2CF9AE}" pid="11" name="RecordPoint_ActiveItemWebId">
    <vt:lpwstr>{6e59c628-9a07-48a0-8705-10bb415a8503}</vt:lpwstr>
  </property>
  <property fmtid="{D5CDD505-2E9C-101B-9397-08002B2CF9AE}" pid="12" name="RecordPoint_ActiveItemSiteId">
    <vt:lpwstr>{ba126512-c3e0-4b10-940c-66d5641a35bf}</vt:lpwstr>
  </property>
  <property fmtid="{D5CDD505-2E9C-101B-9397-08002B2CF9AE}" pid="13" name="RecordPoint_ActiveItemListId">
    <vt:lpwstr>{3b8ea1b3-8624-4132-b65e-da0a754caee6}</vt:lpwstr>
  </property>
  <property fmtid="{D5CDD505-2E9C-101B-9397-08002B2CF9AE}" pid="14" name="RecordPoint_RecordNumberSubmitted">
    <vt:lpwstr>R0000657582</vt:lpwstr>
  </property>
  <property fmtid="{D5CDD505-2E9C-101B-9397-08002B2CF9AE}" pid="15" name="RecordPoint_SubmissionCompleted">
    <vt:lpwstr>2018-10-25T18:02:40.5164758+11:00</vt:lpwstr>
  </property>
</Properties>
</file>